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5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6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7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9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0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3"/>
  </p:notesMasterIdLst>
  <p:handoutMasterIdLst>
    <p:handoutMasterId r:id="rId54"/>
  </p:handoutMasterIdLst>
  <p:sldIdLst>
    <p:sldId id="1777" r:id="rId2"/>
    <p:sldId id="1824" r:id="rId3"/>
    <p:sldId id="1894" r:id="rId4"/>
    <p:sldId id="1892" r:id="rId5"/>
    <p:sldId id="1897" r:id="rId6"/>
    <p:sldId id="1898" r:id="rId7"/>
    <p:sldId id="1884" r:id="rId8"/>
    <p:sldId id="1887" r:id="rId9"/>
    <p:sldId id="1885" r:id="rId10"/>
    <p:sldId id="1886" r:id="rId11"/>
    <p:sldId id="1888" r:id="rId12"/>
    <p:sldId id="1889" r:id="rId13"/>
    <p:sldId id="1890" r:id="rId14"/>
    <p:sldId id="1899" r:id="rId15"/>
    <p:sldId id="1900" r:id="rId16"/>
    <p:sldId id="1901" r:id="rId17"/>
    <p:sldId id="1902" r:id="rId18"/>
    <p:sldId id="1905" r:id="rId19"/>
    <p:sldId id="1906" r:id="rId20"/>
    <p:sldId id="1904" r:id="rId21"/>
    <p:sldId id="1907" r:id="rId22"/>
    <p:sldId id="1849" r:id="rId23"/>
    <p:sldId id="1877" r:id="rId24"/>
    <p:sldId id="1850" r:id="rId25"/>
    <p:sldId id="1851" r:id="rId26"/>
    <p:sldId id="1852" r:id="rId27"/>
    <p:sldId id="1878" r:id="rId28"/>
    <p:sldId id="1853" r:id="rId29"/>
    <p:sldId id="1879" r:id="rId30"/>
    <p:sldId id="1854" r:id="rId31"/>
    <p:sldId id="1880" r:id="rId32"/>
    <p:sldId id="1855" r:id="rId33"/>
    <p:sldId id="1856" r:id="rId34"/>
    <p:sldId id="1857" r:id="rId35"/>
    <p:sldId id="1858" r:id="rId36"/>
    <p:sldId id="1859" r:id="rId37"/>
    <p:sldId id="1860" r:id="rId38"/>
    <p:sldId id="1861" r:id="rId39"/>
    <p:sldId id="1881" r:id="rId40"/>
    <p:sldId id="1862" r:id="rId41"/>
    <p:sldId id="1882" r:id="rId42"/>
    <p:sldId id="1863" r:id="rId43"/>
    <p:sldId id="1883" r:id="rId44"/>
    <p:sldId id="1864" r:id="rId45"/>
    <p:sldId id="1865" r:id="rId46"/>
    <p:sldId id="1866" r:id="rId47"/>
    <p:sldId id="1867" r:id="rId48"/>
    <p:sldId id="1868" r:id="rId49"/>
    <p:sldId id="1869" r:id="rId50"/>
    <p:sldId id="1870" r:id="rId51"/>
    <p:sldId id="1871" r:id="rId5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 autoAdjust="0"/>
    <p:restoredTop sz="88299" autoAdjust="0"/>
  </p:normalViewPr>
  <p:slideViewPr>
    <p:cSldViewPr>
      <p:cViewPr>
        <p:scale>
          <a:sx n="103" d="100"/>
          <a:sy n="103" d="100"/>
        </p:scale>
        <p:origin x="1576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6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">11080 12419 464 0,'-21'13'176'0,"21"-13"-137"0,-3 3 20 0,3-3 0 15,0 2-24-15,0-2-5 16,6 3-16-16,0 0-4 0,3-1-6 15,0 1-3-15,3 5 2 16,-3-3-4-16,3-2 0 0,-1 0-43 16,4 2-20-16,0-2 36 15,6-3 21-15</inkml:trace>
  <inkml:trace contextRef="#ctx0" brushRef="#br0" timeOffset="14689.071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">12967 12260 520 0,'-3'3'192'0,"3"-3"-149"0,3 0 7 16,-3 0-7-16,3 3-22 15,0-3-2-15,3 0-11 0,-3 0-5 16,3 2-2-16,0 1-6 0,3-1-1 15,-1 1-96-15,1 0-42 16,0-3 73-16,6-6 35 16</inkml:trace>
  <inkml:trace contextRef="#ctx0" brushRef="#br0" timeOffset="29356.896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2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">11226 16070 504 0,'-15'19'187'0,"15"-14"-146"0,-6 3 20 15,6-8-1 1,0 2-30-16,0 6-6 15,0-2-17-15,0-1-5 0,3 3-2 16,0 0 0-16,6-3 0 0,0 6 2 16,9-9 1-16,-4 6-96 15,10-8-42-15,-6 0 57 16,-3-2 30-16</inkml:trace>
  <inkml:trace contextRef="#ctx0" brushRef="#br0" timeOffset="55620.415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">17226 14594 156 0,'-9'0'60'0,"3"0"-47"0,0 2 28 0,3-2 8 15,-3 0-7-15,0 0-2 0,0 6-16 16,0-4-7-16,3 1-10 16,0 0-5-16,9-3 1 15,12-8-2-15</inkml:trace>
  <inkml:trace contextRef="#ctx0" brushRef="#br0" timeOffset="64482.709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">12964 16102 564 0,'-12'-5'209'0,"12"7"-163"0,0-2-13 16,12-2-61-1,3-4 1-15,3-2-41 16,-1 0-14-16,1 0 43 16,-3 0 19-16,0 3 18 0</inkml:trace>
  <inkml:trace contextRef="#ctx0" brushRef="#br0" timeOffset="70827.037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6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">18303 9146 472 0,'-6'13'178'0,"6"-13"-138"0,6-5 6 16,-6 5-5-16,9-5-16 16,0 2 0-16,9-7-14 15,-3 2-4-15,9-8-5 16,-6 3-6-16,8-6-2 0,-2 6-77 15,9-3-33-15,-6 3 58 0,3-3 29 16</inkml:trace>
  <inkml:trace contextRef="#ctx0" brushRef="#br0" timeOffset="43236.1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">18199 10683 520 0,'-21'8'195'0,"21"-8"-152"15,-6 8 4-15,6-8-8 0,0 0-27 16,0 0-4 0,3 3-51-16,0 0-22 0,3-1 33 15,0-2 16-15,3 3 14 16</inkml:trace>
  <inkml:trace contextRef="#ctx0" brushRef="#br0" timeOffset="70332.245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">20045 11154 464 0,'-3'16'173'0,"3"-16"-135"0,3 24 19 16,-1-19-3-16,1 9-18 15,0-1-3-15,0 8-19 16,0-5-7-16,3 5-4 16,-3-3-5-16,3 1-1 0,-3-3-45 15,3-3-17-15,0-2-133 31,0-9-56-31,0 1 133 0</inkml:trace>
  <inkml:trace contextRef="#ctx0" brushRef="#br0" timeOffset="76366.782">20000 11022 504 0,'-18'-3'189'0,"18"3"-147"0,-6 3-2 0,6-3-12 15,0 3-22-15,0-3-6 16,6 2-71-16,0 1-32 16,9 5 52-16,-3-3 34 0,6 6 23 0</inkml:trace>
  <inkml:trace contextRef="#ctx0" brushRef="#br0" timeOffset="76643.461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">20812 11112 480 0,'-9'0'181'0,"9"0"-141"0,-3 3 16 16,3-3-5-16,0 0-27 15,0 0-8-15,0 0-46 16,0 0-19-16,6 2 24 16,0-2-109-16,3 6-45 0,-3-4 88 15,6 6 46-15</inkml:trace>
  <inkml:trace contextRef="#ctx0" brushRef="#br0" timeOffset="78018.148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">21518 10924 448 0,'-9'8'167'0,"9"-8"-129"0,-3 0-5 0,3 0-11 0,0 0-53 16,0 0-15-16,3 3 22 15,0-1 12-15</inkml:trace>
  <inkml:trace contextRef="#ctx0" brushRef="#br0" timeOffset="80283.987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">14580 12811 536 0,'-9'23'200'0,"9"-23"-155"0,-6 11 0 0,6-8-11 15,0-1-24-15,0 1-6 16,0 0-53-16,0-1-25 15,9 3 38 1,-3-2 17-16,6 2 15 0</inkml:trace>
  <inkml:trace contextRef="#ctx0" brushRef="#br0" timeOffset="112378.707">15062 13173 568 0,'-9'3'211'0,"9"-3"-164"0,0 2-2 0,0-2-13 16,0 0-27-1,0 0-2-15,0 0-26 16,0 0-11-16,6 0 18 0,-3 0-87 0,0 0-34 16,-3 0 69-16,0 0 34 15</inkml:trace>
  <inkml:trace contextRef="#ctx0" brushRef="#br0" timeOffset="112562.216">15089 13303 516 0,'-9'-3'192'0,"9"3"-149"0,-6 13 5 15,6-10-6 1,0 0-24-16,0-1-2 16,0-2-17-16,0 0-4 15,3 3 2-15,0-3-157 0,0 0-69 16,-3 0 115-16,-3-8 57 0</inkml:trace>
  <inkml:trace contextRef="#ctx0" brushRef="#br0" timeOffset="116014.67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">17794 12766 472 0,'-14'-8'176'0,"14"8"-137"0,0 0-16 0,0 0-16 16,8 2-114-16,-2 4-45 15,12-4 77-15,-3 1 37 16</inkml:trace>
  <inkml:trace contextRef="#ctx0" brushRef="#br0" timeOffset="119559.45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">21315 12818 544 0,'-6'11'203'0,"6"-11"-158"0,0 16 3 0,0-13-11 16,3 7-19-16,-3-2 0 16,3 8-11-16,-3-3-4 15,3 11-2-15,0-5-10 0,0 4-2 16,0-4-62-16,3-3-29 0,0-3 52 15,0-10 25-15</inkml:trace>
  <inkml:trace contextRef="#ctx0" brushRef="#br0" timeOffset="124108.85">21265 12599 452 0,'-18'-24'170'0,"18"24"-132"0,-3-11-15 15,3 11-15-15,0 0-78 16,0 0-28-16,6 0 47 16,0 0 25-16</inkml:trace>
  <inkml:trace contextRef="#ctx0" brushRef="#br0" timeOffset="124455.963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">15023 14268 28 0,'-3'14'13'0,"3"-14"-10"0,12 5 0 0,-12-5-2 16</inkml:trace>
  <inkml:trace contextRef="#ctx0" brushRef="#br0" timeOffset="131658.65">15607 14382 580 0,'-3'0'217'0,"3"0"-169"0,0-3-4 0,0 3-16 16,0 0-24-16,0 0-4 15,0 0-31-15,0 0-15 16,3 3 24-16,0 0-152 0,0 2-66 16,0 0 122-16,-6 1 61 0</inkml:trace>
  <inkml:trace contextRef="#ctx0" brushRef="#br0" timeOffset="131825.206">15592 14641 528 0,'-12'16'198'0,"12"-16"-154"0,-3 6-8 0,3-6-16 15,0 0-82-15,0 0-33 16,3 0 48-16,0 0 23 15</inkml:trace>
  <inkml:trace contextRef="#ctx0" brushRef="#br0" timeOffset="133558.569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">16955 14231 380 0,'-9'6'143'0,"9"-6"-112"0,-15 8-8 0,15-6-10 0,0 1-155 16,0-1-66-16,3 1 105 15,0 0 51-15</inkml:trace>
  <inkml:trace contextRef="#ctx0" brushRef="#br0" timeOffset="141015.369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">17530 14207 436 0,'-12'0'165'0,"12"0"-129"0,-15 3-3 0,15-3-11 16,-3 3-53-16,0-1-15 16,6 1 22-16,0 0 12 15</inkml:trace>
  <inkml:trace contextRef="#ctx0" brushRef="#br0" timeOffset="142489.008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">20815 14350 472 0,'-3'8'176'0,"3"-8"-137"0,-3 19 11 0,3-11-3 15,0 5-13-15,-3 3 3 0,3 2-17 16,-3 4-6-16,3-1-9 16,0-3-6-16,0 1 0 0,3-6-48 15,0-2-19-15,0-4-155 16,3-12-70 0,3-8 152-16</inkml:trace>
  <inkml:trace contextRef="#ctx0" brushRef="#br0" timeOffset="146439.473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">8868 9847 540 0,'-11'-5'203'0,"11"5"-158"0,-15-3 12 0,15 3-7 16,-3 0-35-16,3 0-7 16,0 0-6-16,0 0 0 15,0 0-1-15,0 0-56 0,6 6-24 16,0-1 39-16,6 6 20 16</inkml:trace>
  <inkml:trace contextRef="#ctx0" brushRef="#br0" timeOffset="200464.288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">9922 9951 540 0,'-18'21'203'0,"18"-21"-158"0,-6 10 5 15,6-7-7-15,0 0-45 16,0-1-13-16,0-2-71 16,0 0-32-16,9-5 61 15,3-8 29-15,-3 2 23 0</inkml:trace>
  <inkml:trace contextRef="#ctx0" brushRef="#br0" timeOffset="201913.645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-210596.295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-210251.704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-209783.875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-209017.179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-208700.665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-208173.84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-207850.194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-207519.08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-206479.81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-206198.566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-205837.054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-205402.604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-205206.13">7824 13350 460 0,'0'11'170'0,"0"-11"-132"0,-3 16 29 0,3-14 3 15,0 12-26-15,0-4-7 16,-3 14-18-16,0-5-7 16,0 10-7-16,3-6-4 0,0 7 0 15,0-7-17-15,0 1-6 16,0-5-75-16,0-3-34 16,-3-16 79-1</inkml:trace>
  <inkml:trace contextRef="#ctx0" brushRef="#br0" timeOffset="-205041.571">7687 13197 576 0,'-18'-13'214'0,"18"13"-166"0,-6 2-10 16,6-2-16-16,0 0-49 15,0 0-16-15,9 8-107 16,0-3-45-16,9-2 101 15,3 0 48-15,-1-3 35 0</inkml:trace>
  <inkml:trace contextRef="#ctx0" brushRef="#br0" timeOffset="-204800.592">8032 13594 492 0,'0'29'184'0,"0"-29"-143"0,3 24 21 0,0-19 0 16,0 5-23-16,0-2-5 15,-3 11-13-15,0-6-6 16,0 6-8-16,0-6-5 0,-3 5 1 16,0-2-18-1,-3 0-4-15,3-3-84 0,-3-5-34 16,0 0 61-16,-6-8 32 15</inkml:trace>
  <inkml:trace contextRef="#ctx0" brushRef="#br0" timeOffset="-203936.488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-203652.253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-203494.676">8961 13162 504 0,'-9'-5'189'0,"9"5"-147"0,-9 3 6 16,9-3-6-16,-3 2-24 15,3-2-4-15,0 3-18 16,0-3-5-16,3 3 4 16,0-1-66-16,6 4-27 0,0-1 50 15,6 0 24-15</inkml:trace>
  <inkml:trace contextRef="#ctx0" brushRef="#br0" timeOffset="-203234.373">9449 13607 524 0,'-3'34'195'0,"3"-34"-152"0,-3 24 15 0,3-19-6 15,0 9-30-15,0-4-7 16,-3 6-10-16,3-3-4 15,-3 6 0-15,3-3-1 0,-3 2 2 16,0-2-28-16,0 3-11 16,0-4-114-16,0-1-49 15,0-1 103 1,-3-8 49-16</inkml:trace>
  <inkml:trace contextRef="#ctx0" brushRef="#br0" timeOffset="-202437.50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-202186.538">10386 13305 520 0,'-12'27'195'0,"12"-27"-152"0,-2 42 10 16,2-34-6-16,0 18-23 16,0-4-1-16,0 12-13 15,0-5-4-15,0 8-4 16,0-8-2-16,0 3 1 0,0-6-8 16,0 4 0-16,0-7-74 15,2 1-31-15,4-5 55 16,0-11 28-16</inkml:trace>
  <inkml:trace contextRef="#ctx0" brushRef="#br0" timeOffset="-201799.864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-201469.221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">13514 5183 484 0,'-11'0'181'0,"11"0"-141"0,-3 3 0 15,3-3-8-15,0 0-56 16,0 0-20-1,9 5-137-15,-1 0-61 16,10 0 124-16,6 3 60 0</inkml:trace>
  <inkml:trace contextRef="#ctx0" brushRef="#br0" timeOffset="7067.119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">22071 13287 324 0,'-12'-8'121'0,"7"5"-95"0,-1 3 3 16,3 0-8-16,0 0-17 0,3 3-1 15,0-3-3-15,3 5 0 16,3 0 0-16,5 1-33 0,4-1-13 16,9-2 23-16,3-3 14 15</inkml:trace>
  <inkml:trace contextRef="#ctx0" brushRef="#br0" timeOffset="14316.992">23527 13281 312 0,'-12'-7'115'0,"-3"4"-89"0,0 8 10 16,12 0-2 0,-6 1-17-16,-3 2-4 15,3 0-8-15,0 0-4 16,1 2 0-16,8 3-43 0,5 6-17 0,4 5 30 15,6-6 14-15</inkml:trace>
  <inkml:trace contextRef="#ctx0" brushRef="#br0" timeOffset="19465.113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-136757.465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-136450.279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-135935.874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-135171.4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-134933.041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-134751.53">10592 15432 448 0,'-6'0'167'0,"12"0"-129"0,-6 0-9 0,0 0-12 15,3 0-16-15,0 0-1 16,6 0-5-16,0-2 1 0,5-3 2 16,1 2-54-16,6 0-22 0,-3 1 39 15,6-1 19-15</inkml:trace>
  <inkml:trace contextRef="#ctx0" brushRef="#br0" timeOffset="-134333.063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-134060.788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-133816.443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-133469.475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-133252.056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-132156.024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-131870.43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-131625.084">12863 15329 460 0,'-18'37'173'0,"18"-37"-135"0,-6 29 10 0,6-23-5 0,0 7-21 15,0-2-2-15,-3 4-10 16,3-1-4-16,0 7-3 15,0-5-3-15,0 5 1 0,0-3-30 16,3 1-10 0,0-3-87-16,0-8-37 15,-3 0 84-15,0-16 40 16</inkml:trace>
  <inkml:trace contextRef="#ctx0" brushRef="#br0" timeOffset="-131485.46">12842 15067 320 0,'-12'14'121'0,"12"-14"-95"0,-12 5-6 0,12-3-11 15,0 4-9-15,0-4 0 16</inkml:trace>
  <inkml:trace contextRef="#ctx0" brushRef="#br0" timeOffset="-131051.621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-130785.333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-130562.518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-130290.248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-128118.439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-127818.242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-127570.902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-127230.332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-127050.815">14910 15096 504 0,'-17'6'189'0,"17"-6"-147"0,-12 10 0 0,12-7-10 16,-3 2-23-16,3 1-2 15,0 1-16-15,0 1-4 16,6 6 6-16,-3-1-89 0,8 5-37 0,1-2 67 15,6 5 33-15</inkml:trace>
  <inkml:trace contextRef="#ctx0" brushRef="#br0" timeOffset="-126616.429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-126179.593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-125878.401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-123593.233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-122518.589">8824 15348 520 0,'12'13'192'0,"-6"-5"-149"0,-15 0 32 0,9-5 3 16,0 2-29-16,-6 3-7 16,3 0-25-16,-3-3-11 15,3 0-4-15,3 1-5 0,0-4 2 16,-3 1 1-16,3-3 0 15,-3 0-18-15,3-3-195 16,-6-7-71-16,-9-6 141 16,6 5 74-16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5">18893 8218 452 0,'-15'10'167'0,"15"-10"-129"0,-9 5-9 0,9-5-14 16,-3 3-44-16,0 0-15 16,3 2 22-16,0-2 10 15</inkml:trace>
  <inkml:trace contextRef="#ctx0" brushRef="#br0" timeOffset="12731.885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">22056 10599 476 0,'-8'16'178'0,"8"-8"-138"0,-3-3-3 15,6 0-11-15,-3 3-17 16,3 3-3-16,-3 2-3 16,3 5 0-16,-3 6-2 15,2 3-3-15,-2-1 1 0,3 1-6 16,-3-1 0-16,0-2-63 16,0-6-26-16,0-7 49 15,0-11 26-15</inkml:trace>
  <inkml:trace contextRef="#ctx0" brushRef="#br0" timeOffset="20614.29">21970 10427 460 0,'-18'-8'170'0,"18"5"-132"0,-6-2-6 0,6 5-11 16,0 0-28-16,0 0-5 15,6 0-69-15,3 0-29 16,3 0 56-16,6 0 27 0,6 0 23 16</inkml:trace>
  <inkml:trace contextRef="#ctx0" brushRef="#br0" timeOffset="21008.135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">23250 11371 376 0,'3'0'143'0,"3"0"-112"0,-6 3 14 0,0-3-2 15,0 5-27-15,0 6-8 16,3-3-50-16,3 2-22 16,0 4-83-16,9 1-35 0,0 7 92 15,5 1 48-15</inkml:trace>
  <inkml:trace contextRef="#ctx0" brushRef="#br0" timeOffset="23893.4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">7211 11689 340 0,'-9'8'126'0,"3"-3"-98"0,-3 0 19 0,9-5 0 16,-3 0-21-16,-3 0-4 15,3-5-47 1,0-6-18-16,3 1 21 16,0-1 10-1,0-13 10-15</inkml:trace>
  <inkml:trace contextRef="#ctx0" brushRef="#br0" timeOffset="291.49">7181 11128 320 0,'-9'5'121'0,"6"-5"-95"0,3-5-11 16,0 5-10-16,0-5-7 15,0-6 1-15</inkml:trace>
  <inkml:trace contextRef="#ctx0" brushRef="#br0" timeOffset="435.106">7193 10752 264 0,'-6'8'99'15,"3"-8"-77"-15,0 0 18 0,3 0 2 0,0-3-33 0,0-2-11 16,0-5-1-1,0-6 0-15</inkml:trace>
  <inkml:trace contextRef="#ctx0" brushRef="#br0" timeOffset="570.741">7211 10369 256 0,'-6'-3'96'0,"6"-8"-75"0,0-7-91 0,0 7-48 15,0-5 56-15,0 3 30 0</inkml:trace>
  <inkml:trace contextRef="#ctx0" brushRef="#br0" timeOffset="750.164">7258 9953 376 0,'-6'0'143'0,"6"0"-112"0,-6-8-1 0,6 3-8 15,0-6-21-15,0 1-2 16,0-3-7-16,0-3 0 16,0 0 4-16,0 0-11 0,0 0-5 0,0 5-9 15,0 1-5 1,0-3 19-16</inkml:trace>
  <inkml:trace contextRef="#ctx0" brushRef="#br0" timeOffset="4300.659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">10360 12938 184 0,'-12'7'71'0,"12"-7"-55"0,-3 6 35 0,3-6 14 16,0 0-11-16,0 0-4 15,-3 0-15-15,0 0-5 16,0-3-17-16,0 0-6 0,0-2 0 0,3 0-6 16,0-6-1-16,0 3-66 15,0-13-30-15,0 3 48 16,6-22 24-16</inkml:trace>
  <inkml:trace contextRef="#ctx0" brushRef="#br0" timeOffset="8051.742">10354 12316 280 0,'-18'21'107'0,"18"-21"-83"0,-9 13-3 16,9-10-4-16,0-3-66 15,0 0-26-15,0-5 38 16,0-1 17-16</inkml:trace>
  <inkml:trace contextRef="#ctx0" brushRef="#br0" timeOffset="8217.173">10431 11715 248 0,'-12'8'93'0,"12"-8"-72"0,-12 11 16 0,12-9 2 16,-3-2-19-1,0 0-6-15,0-2-24 0,0-1-8 16,0-10 8-16,3 0 3 0,0-11 4 16</inkml:trace>
  <inkml:trace contextRef="#ctx0" brushRef="#br0" timeOffset="8400.74">10410 11395 328 0,'-15'16'123'0,"15"-16"-95"0,-9 3-4 16,9-3-9-16,0 0-20 15,0 0-4-15,3-6-113 16,0 1-50-16,3-16 87 16,0 5 42-16</inkml:trace>
  <inkml:trace contextRef="#ctx0" brushRef="#br0" timeOffset="8542.871">10627 11048 192 0,'-8'8'71'0,"8"-8"-55"0,0 3 0 16,0-3-5-16,0 0-25 15,0 0-8-15,5-3 11 0,1 1 5 16</inkml:trace>
  <inkml:trace contextRef="#ctx0" brushRef="#br0" timeOffset="8828.109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">13613 14668 368 0,'-9'8'140'0,"9"-8"-109"0,-9 0 7 15,9 0-6-15,-3-3-18 16,3 3-3-16,-3-5-7 16,0 0-3-16,3-3 0 15,0 2-4-15,0-4 2 0,0 2-52 16,3-11-22-16,0 1 38 16,0-17 20-16</inkml:trace>
  <inkml:trace contextRef="#ctx0" brushRef="#br0" timeOffset="13166.683">13654 14133 320 0,'-15'14'121'0,"15"-14"-95"0,-11 2-2 0,11 1-6 16,-3-3-30-16,0 0-6 15,3-5 9-15,0 2 4 16</inkml:trace>
  <inkml:trace contextRef="#ctx0" brushRef="#br0" timeOffset="13351.696">13634 13644 284 0,'-12'5'107'0,"12"-5"-83"0,-9 0-1 16,9 0-5-16,0-2-18 15,0 2-2-15,0-8-74 16,0 0-34 0,0-13 56-16,0 2 26 0</inkml:trace>
  <inkml:trace contextRef="#ctx0" brushRef="#br0" timeOffset="13482.347">13684 13215 228 0,'-9'11'88'0,"9"-11"-69"0,-9 3 15 0,9-1 1 16,-3-2-27-16,3 0-8 16,0-2-4-1,0-1 1-15</inkml:trace>
  <inkml:trace contextRef="#ctx0" brushRef="#br0" timeOffset="13635.936">13750 13046 340 0,'-12'19'126'0,"12"-19"-98"0,-3 2-5 0,3-2-11 0,0-2-26 15,0-1-5-15,9-8 7 16,-3 1 6-16</inkml:trace>
  <inkml:trace contextRef="#ctx0" brushRef="#br0" timeOffset="13766.594">13952 12792 276 0,'-3'11'104'0,"3"-11"-81"0,0 0-4 0,0 0-6 16,0 0-111-16,0 0-46 0,3-6 72 16,0 4 36-16</inkml:trace>
  <inkml:trace contextRef="#ctx0" brushRef="#br0" timeOffset="15666.29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">17402 14766 420 0,'-3'24'159'0,"3"-24"-124"0,0 5 4 0,0-5-8 16,0 0-19-16,0 0-4 16,0 0-12-16,0 0-5 15,0-5 5-15,0-1-78 0,0-7-32 16,0 0 60-16,-6-16 31 0</inkml:trace>
  <inkml:trace contextRef="#ctx0" brushRef="#br0" timeOffset="17222.864">17416 14327 436 0,'-11'18'162'0,"11"-18"-126"0,-15 11-4 16,15-9-8-1,-3 1-23-15,0-3-4 16,0-5-65-16,0-1-28 16,0-12 49-16,0 2 23 0,3-16 19 15</inkml:trace>
  <inkml:trace contextRef="#ctx0" brushRef="#br0" timeOffset="17374.461">17452 13930 344 0,'-6'16'129'0,"6"-16"-100"0,-12 7-2 0,12-4-8 16,0-3-34-16,0 0-9 16,0-8-106-16,0 3-46 15,3-14 90-15,0 6 45 16</inkml:trace>
  <inkml:trace contextRef="#ctx0" brushRef="#br0" timeOffset="17509.097">17524 13620 412 0,'0'3'154'15,"0"-3"-120"-15,-6 8 26 0,6-8 4 0,0 5-33 32,0-2-9-32,-3-1-19 0,0 1-5 15,0-6 1-15,0 1-71 0,0-14-30 16,0 3 51-16,3-17 25 16</inkml:trace>
  <inkml:trace contextRef="#ctx0" brushRef="#br0" timeOffset="18484.495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">16556 12488 420 0,'-6'5'159'0,"6"-5"-124"0,-6 3 13 0,6-3-4 15,-3 0-17-15,3 0-3 16,-3-3-17-16,0 0-4 16,0 1-2-16,0-1-6 0,-2-2 1 15,2 0-53-15,-3-3-24 16,0 0 38-16,-9-8 22 15</inkml:trace>
  <inkml:trace contextRef="#ctx0" brushRef="#br0" timeOffset="21020.705">16065 12165 436 0,'-18'13'165'0,"18"-13"-129"0,-9 8 6 16,9-5-8 0,-3-1-20-16,0 1-5 15,0-3-13-15,0 0-3 16,1-3 4-16,2 1-52 0,0-9-20 16,0 3 38-16,0-8 18 0</inkml:trace>
  <inkml:trace contextRef="#ctx0" brushRef="#br0" timeOffset="21146.389">15970 11996 248 0,'-6'0'93'0,"6"0"-72"0,-3-8-6 0,3 8-6 16</inkml:trace>
  <inkml:trace contextRef="#ctx0" brushRef="#br0" timeOffset="21333.886">15887 11549 304 0,'-9'5'115'0,"9"-5"-89"0,-3-8-28 15,3 8-16 1,0-8 3-16,0 3 7 0</inkml:trace>
  <inkml:trace contextRef="#ctx0" brushRef="#br0" timeOffset="21514.401">15875 11258 364 0,'-3'7'137'0,"3"-7"-106"0,-6 6 32 16,6-6 10 0,0 2-28-16,0 1-10 15,0 0-21-15,0-3-10 0,0 0-2 16,0 0-16-16,0-6-5 0,0 1 10 16,3-8 4-16</inkml:trace>
  <inkml:trace contextRef="#ctx0" brushRef="#br0" timeOffset="22548.63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">16104 10551 480 0,'-9'3'181'0,"9"-3"-141"0,6 2 9 16,-6-2-7-16,6 3-23 0,0-3-3 16,3 0-10-1,-3 0-2-15,6 0-2 16,-3 0-4-16,5 0-1 0,-2 0-38 16,6 0-15-16,-3 0-128 15,9-5-57-15,-6 2 124 16</inkml:trace>
  <inkml:trace contextRef="#ctx0" brushRef="#br0" timeOffset="23996.762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">19503 8969 528 0,'-15'8'198'0,"15"-8"-154"0,-3 21 7 16,3-16-6-16,0 11-23 16,0-3-4-16,3 17 0 15,0-7 0-15,3 12-9 16,0-9-21-16,0 6-7 0,0-6 11 0,0 6 6 15,-3-5-39-15,3-1-19 32,-3-5 30-32,0-2 14 0</inkml:trace>
  <inkml:trace contextRef="#ctx0" brushRef="#br0" timeOffset="49146.007">19440 9244 532 0,'-9'8'198'0,"9"-8"-154"0,3 3 9 0,-3-3-6 16,9 0-31-16,-3 0-6 15,15-3 8-15,-3 0 5 16,15-5-11-16,-7 3-20 0,19-8-8 16,-12 2-85-16,9-5-35 0,-7 3 69 15,7-5 34-15</inkml:trace>
  <inkml:trace contextRef="#ctx0" brushRef="#br0" timeOffset="50194.91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">21658 8778 436 0,'-12'8'162'0,"12"-8"-126"0,-6-2 34 15,6 2 8 1,0-3-21-16,0 0-3 16,3-7-18-16,0 2-7 0,6-13-17 15,0 2-3-15,5-7-2 0,-2 5-6 16,6-8 0-16,-3 2-63 15,6 3-28-15,-3 3 46 16,0 0 21-16</inkml:trace>
  <inkml:trace contextRef="#ctx0" brushRef="#br0" timeOffset="73795.5">5990 5535 88 0,'-41'-172'33'0,"20"61"-26"0</inkml:trace>
  <inkml:trace contextRef="#ctx0" brushRef="#br0" timeOffset="73881.271">5815 4678 84 0,'-27'-112'33'0,"15"70"-26"0,-6 0-4 32</inkml:trace>
  <inkml:trace contextRef="#ctx1" brushRef="#br0">4972 17372 0,'197'-82'0,"-197"82"15,0 0 1</inkml:trace>
  <inkml:trace contextRef="#ctx0" brushRef="#br0" timeOffset="76378.543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">18863 12173 440 0,'-15'8'165'0,"15"-8"-129"0,-9 0 24 0,9 0 2 16,0 0-26 0,0 0-8-16,6-5-16 15,0 2-8-15,6-5-3 16,-3 0-10-16,9-3-2 0,-3 1-54 16,8-3-21-16,-2 2 41 15,9-5 23-15</inkml:trace>
  <inkml:trace contextRef="#ctx0" brushRef="#br0" timeOffset="79240.736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3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2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2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">8946 6019 504 0,'-6'0'189'0,"6"0"-147"0,-3 3 4 0,3-3-7 16,0 0-69-16,0 0-25 15,0 0 24-15,0 0 15 16</inkml:trace>
  <inkml:trace contextRef="#ctx0" brushRef="#br0" timeOffset="4195.383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8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">14488 6879 540 0,'-15'-3'203'0,"15"3"-158"0,-9-5 8 15,9 5-8-15,-3 0-14 0,0 0 2 16,0 0-19-16,0 0-8 16,0 0-4-16,0 0-18 0,3 0-4 15,0 0-102-15,0 3-47 16,0-1 87-16,0-2 43 16</inkml:trace>
  <inkml:trace contextRef="#ctx0" brushRef="#br0" timeOffset="11080.767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">16750 6522 608 0,'-15'2'228'0,"15"-2"-177"0,-6 3-4 0,6-3-14 16,0 3-23-16,0-3-3 16,0 0-22-16,0 0-10 0,0 0 13 15,0 0-76-15,3-8-30 0,0 2 60 16,6-9 29-16</inkml:trace>
  <inkml:trace contextRef="#ctx0" brushRef="#br0" timeOffset="13631.961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">19333 7524 496 0,'-18'-5'187'0,"18"5"-146"0,-12-10 18 16,12 10-2 0,-3 0-26-16,0 0-5 15,0-3-16-15,0 0-6 16,3 1-3-16,0-1-28 0,3 0-9 0,0 1-55 16,9 2-21-16,-3 0 60 15,9 0 32-15</inkml:trace>
  <inkml:trace contextRef="#ctx0" brushRef="#br0" timeOffset="17856.337">19622 7665 464 0,'-9'8'173'0,"9"-8"-135"0,0 2 23 0,0-2 2 15,6 0-21-15,0 0-3 16,3-2-21 0,0-1-9-16,6-2-5 0,-4-1-4 0,7 4 1 15,-3-1-6-15,3 0-1 16,-3 1-55-16,3 4-23 16,-3 1 42-16,0 2 21 15</inkml:trace>
  <inkml:trace contextRef="#ctx0" brushRef="#br0" timeOffset="18078.74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">20384 7823 540 0,'3'6'203'0,"-3"-6"-158"0,6-3-1 16,-6 3-13-16,0 0-23 15,0 0-4-15,6 0-50 0,-3 0-21 16,6-3 34-16,-3 3 16 0,5-8 15 15</inkml:trace>
  <inkml:trace contextRef="#ctx0" brushRef="#br0" timeOffset="19113.482">20741 7725 452 0,'-15'14'167'0,"15"-14"-129"0,0 2 21 16,0-2 4 0,0 0-25-16,0 0-4 15,0 0-22-15,0 0-8 16,3 0-3-16,0 0-43 0,3 0-19 0,0 0-99 16,3-2-42-16,0-1 105 15,6-2 50-15</inkml:trace>
  <inkml:trace contextRef="#ctx0" brushRef="#br0" timeOffset="19281.036">20923 7715 448 0,'-9'10'167'0,"9"-10"-129"0,-3 6 2 0,3-6-9 15,0 2-32-15,0-2-8 16,0 0-147-1,0 0-63-15,6 0 111 16,0 0 54-16</inkml:trace>
  <inkml:trace contextRef="#ctx0" brushRef="#br0" timeOffset="19877.704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">10208 9141 452 0,'-3'13'167'0,"3"-13"-129"0,0 3 13 16,0-3-2-16,0 2-17 15,0 1-1-15,0-3-18 16,0 0-6-16,0 3-4 0,0-3-9 0,0 0-1 16,0 0-50-1,0 0-19-15,0 0 38 0,0 0 19 16</inkml:trace>
  <inkml:trace contextRef="#ctx0" brushRef="#br0" timeOffset="28374.838">10273 9329 420 0,'-12'8'159'0,"12"-8"-124"0,-6 0 26 16,6 0 2-1,0 0-22-15,0 0-4 16,0 0-21-16,0 0-8 0,0 0-5 16,0 0-7-16,0 0 0 0,0 0-58 15,0 0-23-15,0 0 43 16,6 2 23-16</inkml:trace>
  <inkml:trace contextRef="#ctx0" brushRef="#br0" timeOffset="29027.074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">13916 9173 572 0,'-9'2'211'0,"9"-2"-164"0,-3 0-2 0,3 0-13 16,0 0-27 0,0 0-2-16,0 0-15 15,0 0-6-15,3-2 10 0,0-1-76 0,3 3-32 16,-3 0 59-16,6 0 28 31</inkml:trace>
  <inkml:trace contextRef="#ctx0" brushRef="#br0" timeOffset="33243.593">13991 9395 492 0,'-15'8'184'0,"15"-8"-143"0,-6 5 23 0,6-5 3 0,0 3-27 16,0-1-7 0,0-2-18-16,0 0-7 0,0 0-5 15,0 0-9-15,0-2-4 0,0 2-38 16,3-3-17-16,0 1-147 16,6-1-65-1,-3 0 142-15</inkml:trace>
  <inkml:trace contextRef="#ctx0" brushRef="#br0" timeOffset="33895.002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">10351 12609 460 0,'-15'0'170'0,"15"0"-132"0,-6 0-6 15,6 0-11-15,0 0-70 16,0 0-26-16,6 3 38 0,0 0 17 31</inkml:trace>
  <inkml:trace contextRef="#ctx0" brushRef="#br0" timeOffset="82122.349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">14404 13300 440 0,'-3'-5'165'0,"3"5"-129"0,6 0 17 0,-6 0-3 16,9 2-15-16,-3 1-3 16,9-3-10-16,-3 0-1 15,12 0-12 1,-3 0-3-16,8-5 0 0,-2-1-3 0,9-9 0 15,-6 1-52-15,5-10-24 16,-8 1 37 0,6-9 17-16</inkml:trace>
  <inkml:trace contextRef="#ctx0" brushRef="#br0" timeOffset="93696.634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">16893 12625 600 0,'-27'6'222'0,"27"-6"-172"0,-24-3 1 0,21 3-10 16,-6 0-27-16,0 0-5 16,0 3-8-16,0-1-1 15,0-2 0-15,3 0-42 0,3-2-19 0,0 2-90 16,9-8-41-16,-3 0 101 15,3-3 49-15</inkml:trace>
  <inkml:trace contextRef="#ctx0" brushRef="#br0" timeOffset="96209.64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6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">12131 14387 488 0,'-3'-2'181'0,"3"2"-141"0,5 2 16 16,-5-2-2-16,6 0-21 16,0 0-1-1,6 0-15-15,-3 0-3 16,6 0-8-16,-3 0-6 0,3-2-1 15,-3 2 1-15,6 0 2 0,-3 0-65 16,2 0-27-16,7 0 45 16,-9 0 22-16</inkml:trace>
  <inkml:trace contextRef="#ctx0" brushRef="#br0" timeOffset="119234.498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">10717 16186 68 0,'-6'11'27'0,"6"-11"-21"0,3 3-1 15</inkml:trace>
  <inkml:trace contextRef="#ctx0" brushRef="#br0" timeOffset="155644.026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">11818 16038 528 0,'-15'-5'198'0,"12"5"-154"0,0 5-6 16,3-5-12-16,0 0-33 15,0 0-7-15,6 6-71 16,6 2-29-16,3 2 58 15,3 3 26-15,-6-2 22 16</inkml:trace>
  <inkml:trace contextRef="#ctx0" brushRef="#br0" timeOffset="157061.236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">16274 16308 460 0,'2'13'173'0,"-2"-13"-135"0,6 6 25 0,-6-6 1 15,6 5-25-15,-3-2-5 16,6 2-18-16,-3-5-7 16,6 5-6-16,-3-2-3 0,6-3 1 15,0 0-43-15,3-3-19 16,-3 3 28-16,-1-8 15 15</inkml:trace>
  <inkml:trace contextRef="#ctx0" brushRef="#br0" timeOffset="161775.254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">17595 15922 440 0,'-9'8'165'0,"9"-8"-129"0,-9 2 17 15,9-2-3-15,0 3-30 16,0-3-9-16,0 0-20 15,0 0-10-15,3 0 10 16,0 0-115-16,12 0-50 0,-3-3 88 0,9-2 42 16</inkml:trace>
  <inkml:trace contextRef="#ctx0" brushRef="#br0" timeOffset="163709.083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">19053 16025 528 0,'-12'0'198'0,"12"0"-154"0,-2 0 0 0,2 0-10 16,0 0-29-16,0 0-4 16,0 0-46-16,0 0-18 15,5 0 32-15,1 0-110 0,3 3-43 16,-3-1 94-16,3 1 45 15</inkml:trace>
  <inkml:trace contextRef="#ctx0" brushRef="#br0" timeOffset="165225.586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">7371 9527 496 0,'-9'3'187'0,"9"2"-146"0,-5 3 26 0,5-5 1 16,0-1-40-16,0 4-15 15,-3-1 8-15,3-2 5 16,0 2-13-16,0-2-9 0,0-1-4 0,0 1-29 16,3-1-13-16,-3-2 22 15,0-2 9-15</inkml:trace>
  <inkml:trace contextRef="#ctx0" brushRef="#br0" timeOffset="6880.375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">3773 9958 332 0,'-18'16'123'0,"18"-16"-95"0,0 8 0 16,0-8-6-16,0 0-13 15,0 0-3-15,6 3-14 16,-3-3-8-16,9 0-106 16,-3 0-48-16,6 0 86 15,-3 0 42-15</inkml:trace>
  <inkml:trace contextRef="#ctx0" brushRef="#br0" timeOffset="12522.27">4336 10006 268 0,'0'0'101'0,"0"0"-78"0,3 3 26 15,-3-3 7-15,0 0-19 0,0 0-6 16,0 0-18-16,0 0-9 16,3-3-2-16,-1 0-46 0,4-4-18 15,0 1 31-15,6-2 15 16</inkml:trace>
  <inkml:trace contextRef="#ctx0" brushRef="#br0" timeOffset="12712.991">4803 9900 320 0,'-3'8'121'0,"3"-5"-95"0,0-1 14 0,0-2-1 0,0 0-23 15,0 0-8-15,3 3-68 16,-3-3-27-16,6 3 43 15,0-1 22-15,9 4 17 0</inkml:trace>
  <inkml:trace contextRef="#ctx0" brushRef="#br0" timeOffset="12899.493">5234 10014 324 0,'0'5'123'0,"0"-5"-95"0,0 0 20 0,0 0 3 16,0 0-26-16,0 0-6 16,3-2-32-1,-3-1-11-15,6-2 11 16,-3 2 8-16,6-2 9 0</inkml:trace>
  <inkml:trace contextRef="#ctx0" brushRef="#br0" timeOffset="13099.955">5618 10043 368 0,'0'5'140'0,"0"-5"-109"0,0 6 2 16,0-6-4-16,0 0-27 15,0 0-7-15,6 0-100 16,0 0-42-16,6-3 74 15,-3 3 37-15,9-5 27 0</inkml:trace>
  <inkml:trace contextRef="#ctx0" brushRef="#br0" timeOffset="13274.539">6026 10014 340 0,'9'11'129'0,"-9"-11"-100"0,6 8 15 0,-6-8 1 16,6 2-27 0,0 1-7-16,3-1-57 0,-3-2-21 15,9 0 33-15,3-2 17 0,-1-1 13 16</inkml:trace>
  <inkml:trace contextRef="#ctx0" brushRef="#br0" timeOffset="13437.726">6428 10035 316 0,'24'11'121'0,"-15"-11"-95"0,6 0 44 16,-13 0 13-1,4 0-18-15,-3 0-3 16,3 0-29-16,0 0-10 16,3-3-14-16,-3 3-30 0,6 0-12 15,3 0 17-15,-3 0 8 0</inkml:trace>
  <inkml:trace contextRef="#ctx0" brushRef="#br0" timeOffset="16429.869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27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3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Eat pizza</a:t>
            </a:r>
            <a:r>
              <a:rPr lang="en-US" baseline="0" dirty="0"/>
              <a:t> with peperoni versus Eat pizza with a fork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82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Parent/head/governor,</a:t>
            </a:r>
            <a:r>
              <a:rPr lang="en-US" baseline="0" dirty="0"/>
              <a:t> child/dependent/modifier, label/relation/type</a:t>
            </a:r>
          </a:p>
          <a:p>
            <a:r>
              <a:rPr lang="en-US" baseline="0" dirty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Parent/head/governor,</a:t>
            </a:r>
            <a:r>
              <a:rPr lang="en-US" baseline="0" dirty="0"/>
              <a:t> child/dependent/modifier, label/relation/type</a:t>
            </a:r>
          </a:p>
          <a:p>
            <a:r>
              <a:rPr lang="en-US" baseline="0" dirty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55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0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Labeled attachment score, unlabeled</a:t>
            </a:r>
            <a:r>
              <a:rPr lang="en-US" baseline="0" dirty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Labeled attachment score, unlabeled</a:t>
            </a:r>
            <a:r>
              <a:rPr lang="en-US" baseline="0" dirty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0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Arc-factored</a:t>
            </a:r>
            <a:r>
              <a:rPr lang="en-US" baseline="0" dirty="0"/>
              <a:t> (1</a:t>
            </a:r>
            <a:r>
              <a:rPr lang="en-US" baseline="30000" dirty="0"/>
              <a:t>st</a:t>
            </a:r>
            <a:r>
              <a:rPr lang="en-US" baseline="0" dirty="0"/>
              <a:t> order), 2</a:t>
            </a:r>
            <a:r>
              <a:rPr lang="en-US" baseline="30000" dirty="0"/>
              <a:t>nd</a:t>
            </a:r>
            <a:r>
              <a:rPr lang="en-US" baseline="0" dirty="0"/>
              <a:t> order, 3</a:t>
            </a:r>
            <a:r>
              <a:rPr lang="en-US" baseline="30000" dirty="0"/>
              <a:t>rd</a:t>
            </a:r>
            <a:r>
              <a:rPr lang="en-US" baseline="0" dirty="0"/>
              <a:t> order, and so on</a:t>
            </a:r>
          </a:p>
          <a:p>
            <a:r>
              <a:rPr lang="en-US" baseline="0" dirty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1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8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</a:t>
            </a:r>
            <a:r>
              <a:rPr lang="en-US" baseline="0" dirty="0"/>
              <a:t> from https://</a:t>
            </a:r>
            <a:r>
              <a:rPr lang="en-US" baseline="0" dirty="0" err="1"/>
              <a:t>demo.allennlp.org</a:t>
            </a:r>
            <a:r>
              <a:rPr lang="en-US" baseline="0" dirty="0"/>
              <a:t>/constituency-parsing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9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customXml" Target="../ink/ink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5" Type="http://schemas.openxmlformats.org/officeDocument/2006/relationships/customXml" Target="../ink/ink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5" Type="http://schemas.openxmlformats.org/officeDocument/2006/relationships/customXml" Target="../ink/ink9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mo.allennlp.org/constituency-pars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Statistical 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/>
              <a:t>Based on slides from Sameer </a:t>
            </a:r>
            <a:r>
              <a:rPr lang="en-US" sz="1000" i="1" dirty="0" err="1"/>
              <a:t>Singh,Dan</a:t>
            </a:r>
            <a:r>
              <a:rPr lang="en-US" sz="1000" i="1" dirty="0"/>
              <a:t> </a:t>
            </a:r>
            <a:r>
              <a:rPr lang="en-US" sz="1000" i="1" dirty="0" err="1"/>
              <a:t>Jurafsky</a:t>
            </a:r>
            <a:r>
              <a:rPr lang="en-US" sz="1000" i="1" dirty="0"/>
              <a:t>, Noah Smith, Slav Petrov, and everyone else they copied from.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9" y="2667000"/>
            <a:ext cx="7023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9" y="2667000"/>
            <a:ext cx="7023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8" y="2247055"/>
            <a:ext cx="7454900" cy="45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9" y="381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 </a:t>
            </a:r>
          </a:p>
          <a:p>
            <a:r>
              <a:rPr lang="en-US" b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a set of </a:t>
            </a:r>
            <a:r>
              <a:rPr lang="en-US" b="1" dirty="0"/>
              <a:t>non-terminal symbols </a:t>
            </a:r>
            <a:r>
              <a:rPr lang="en-US" dirty="0"/>
              <a:t>(or variables)</a:t>
            </a:r>
          </a:p>
          <a:p>
            <a:pPr lvl="1"/>
            <a:r>
              <a:rPr lang="en-US" dirty="0"/>
              <a:t>In NLP, we often use the Penn Treebank tag set</a:t>
            </a:r>
          </a:p>
          <a:p>
            <a:r>
              <a:rPr lang="el-GR" b="1" dirty="0"/>
              <a:t>Σ</a:t>
            </a:r>
            <a:r>
              <a:rPr lang="en-US" b="1" dirty="0"/>
              <a:t> </a:t>
            </a:r>
            <a:r>
              <a:rPr lang="en-US" dirty="0"/>
              <a:t>is set of </a:t>
            </a:r>
            <a:r>
              <a:rPr lang="en-US" b="1" dirty="0"/>
              <a:t>terminal symbols</a:t>
            </a:r>
          </a:p>
          <a:p>
            <a:pPr lvl="1"/>
            <a:r>
              <a:rPr lang="en-US" dirty="0"/>
              <a:t>These are the words (also sometimes called the leaf nodes of the parse tree)</a:t>
            </a:r>
            <a:endParaRPr lang="en-US" b="1" dirty="0"/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endParaRPr lang="en-US" dirty="0"/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 </a:t>
            </a:r>
          </a:p>
          <a:p>
            <a:pPr lvl="1"/>
            <a:r>
              <a:rPr lang="en-US" i="1" dirty="0"/>
              <a:t>Nominal </a:t>
            </a:r>
            <a:r>
              <a:rPr lang="en-US" dirty="0"/>
              <a:t>→ </a:t>
            </a:r>
            <a:r>
              <a:rPr lang="en-US" i="1" dirty="0"/>
              <a:t>Nominal Gerund VP   </a:t>
            </a:r>
            <a:r>
              <a:rPr lang="en-US" dirty="0"/>
              <a:t>(recursive)</a:t>
            </a:r>
          </a:p>
          <a:p>
            <a:r>
              <a:rPr lang="en-US" b="1" dirty="0"/>
              <a:t>S </a:t>
            </a:r>
            <a:r>
              <a:rPr lang="en-US" dirty="0"/>
              <a:t>is the start symbol (a non-terminal)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2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</a:t>
            </a:r>
            <a:r>
              <a:rPr lang="en-US" u="sng" dirty="0"/>
              <a:t>P</a:t>
            </a:r>
            <a:r>
              <a:rPr lang="en-US" dirty="0"/>
              <a:t>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4788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PROBABILISTIC </a:t>
            </a:r>
            <a:r>
              <a:rPr lang="en-US" dirty="0"/>
              <a:t>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S. </a:t>
            </a:r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r>
              <a:rPr lang="en-US" dirty="0"/>
              <a:t>[probability]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NP VP 	</a:t>
            </a:r>
            <a:r>
              <a:rPr lang="en-US" dirty="0"/>
              <a:t>[0.8]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	</a:t>
            </a:r>
            <a:r>
              <a:rPr lang="en-US" dirty="0"/>
              <a:t>[0.15]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VP 	</a:t>
            </a:r>
            <a:r>
              <a:rPr lang="en-US" dirty="0"/>
              <a:t>[0.05]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For a rule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 ,</a:t>
            </a:r>
            <a:r>
              <a:rPr lang="en-US" dirty="0"/>
              <a:t> the probability can be represented </a:t>
            </a:r>
          </a:p>
          <a:p>
            <a:pPr marL="201168" lvl="1" indent="0" algn="ctr">
              <a:buNone/>
            </a:pPr>
            <a:r>
              <a:rPr lang="en-US" dirty="0"/>
              <a:t>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 </a:t>
            </a:r>
            <a:r>
              <a:rPr lang="en-US" dirty="0"/>
              <a:t>)</a:t>
            </a:r>
          </a:p>
          <a:p>
            <a:pPr marL="201168" lvl="1" indent="0" algn="ctr">
              <a:buNone/>
            </a:pPr>
            <a:r>
              <a:rPr lang="en-US" dirty="0"/>
              <a:t>or</a:t>
            </a:r>
          </a:p>
          <a:p>
            <a:pPr marL="201168" lvl="1" indent="0" algn="ctr">
              <a:buNone/>
            </a:pPr>
            <a:r>
              <a:rPr lang="en-US" dirty="0"/>
              <a:t>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dirty="0"/>
              <a:t>)</a:t>
            </a:r>
          </a:p>
          <a:p>
            <a:pPr marL="201168" lvl="1" indent="0" algn="ctr">
              <a:buNone/>
            </a:pPr>
            <a:r>
              <a:rPr lang="en-US" dirty="0"/>
              <a:t>or</a:t>
            </a:r>
          </a:p>
          <a:p>
            <a:pPr marL="201168" lvl="1" indent="0" algn="ctr">
              <a:buNone/>
            </a:pPr>
            <a:r>
              <a:rPr lang="en-US" dirty="0"/>
              <a:t>P(</a:t>
            </a:r>
            <a:r>
              <a:rPr lang="en-US" i="1" dirty="0">
                <a:solidFill>
                  <a:schemeClr val="accent2"/>
                </a:solidFill>
              </a:rPr>
              <a:t>RHS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LHS </a:t>
            </a:r>
            <a:r>
              <a:rPr lang="en-US" dirty="0"/>
              <a:t>)</a:t>
            </a:r>
          </a:p>
          <a:p>
            <a:pPr marL="201168" lvl="1" indent="0" algn="ctr">
              <a:buNone/>
            </a:pPr>
            <a:endParaRPr lang="en-US" dirty="0"/>
          </a:p>
          <a:p>
            <a:pPr marL="201168" lvl="1" indent="0">
              <a:buNone/>
            </a:pPr>
            <a:endParaRPr lang="en-US" i="1" dirty="0">
              <a:solidFill>
                <a:schemeClr val="accent2"/>
              </a:solidFill>
            </a:endParaRPr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6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9FEE1-B59D-E745-BF93-AC3244E0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"/>
            <a:ext cx="8559800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68FCC-B131-2345-8976-A24E23B2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5791200"/>
            <a:ext cx="2514600" cy="8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C024-07D8-2145-82A4-64754D06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06AC-8783-B146-A23C-2BB93D44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PCFG assigns a probability to each parse tree </a:t>
            </a:r>
            <a:r>
              <a:rPr lang="en-US" b="1" dirty="0"/>
              <a:t>T</a:t>
            </a:r>
            <a:r>
              <a:rPr lang="en-US" dirty="0"/>
              <a:t> of a sentence</a:t>
            </a:r>
            <a:r>
              <a:rPr lang="en-US" b="1" dirty="0"/>
              <a:t> S</a:t>
            </a:r>
            <a:r>
              <a:rPr lang="en-US" dirty="0"/>
              <a:t>. This is useful in disambiguation, since we can pick the most likely parse tree. </a:t>
            </a:r>
          </a:p>
          <a:p>
            <a:r>
              <a:rPr lang="en-US" dirty="0"/>
              <a:t>The probability of a parse T is defined as the product of the probabilities of all the rules used to expand each of the non-terminal nodes in the parse tree.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C0600-8B58-DF4B-AD50-822ECA2B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3657600"/>
            <a:ext cx="3886200" cy="10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parse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AEF1-C4C1-6F42-9353-D90B362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4545"/>
            <a:ext cx="2944438" cy="4151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82172-ACE0-8A4F-BE1A-433D199F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209800"/>
            <a:ext cx="3735141" cy="3383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6D82D-1B07-DA49-B149-FEE9C7DB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84" y="6193735"/>
            <a:ext cx="2755900" cy="755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73C134-FBD1-2249-B8B8-62ABFE3D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749" y="6246414"/>
            <a:ext cx="6836129" cy="5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0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parse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116B6-B3F0-B248-8BF3-D7279319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7118"/>
            <a:ext cx="3505200" cy="4942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FA4D-EBAF-0C46-99FA-526D27A3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75" y="2415548"/>
            <a:ext cx="4014225" cy="342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46887-2A1D-4C4E-986E-D6BE9FA9E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84" y="6193735"/>
            <a:ext cx="2755900" cy="755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FF4A75-EB53-C349-B4FC-6174BE8E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324" y="6342794"/>
            <a:ext cx="5946324" cy="5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4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E94AD8B-03B4-5547-86DB-EAB953452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7964" y="2057400"/>
            <a:ext cx="37033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CKY uses a two-dimensional matrix to encode the structure of a tree.</a:t>
            </a:r>
          </a:p>
          <a:p>
            <a:pPr marL="0" indent="0">
              <a:buNone/>
            </a:pPr>
            <a:r>
              <a:rPr lang="en-US" dirty="0"/>
              <a:t>For a sentence of length </a:t>
            </a:r>
            <a:r>
              <a:rPr lang="en-US" i="1" dirty="0"/>
              <a:t>n,</a:t>
            </a:r>
            <a:r>
              <a:rPr lang="en-US" dirty="0"/>
              <a:t> we will use an (n + 1) × (n + 1) matrix.</a:t>
            </a:r>
          </a:p>
          <a:p>
            <a:pPr marL="0" indent="0">
              <a:buNone/>
            </a:pPr>
            <a:r>
              <a:rPr lang="en-US" dirty="0"/>
              <a:t>You can think of the indexes as pointing at the gaps between the input words.</a:t>
            </a:r>
          </a:p>
          <a:p>
            <a:pPr marL="0" indent="0">
              <a:buNone/>
            </a:pPr>
            <a:r>
              <a:rPr lang="en-US" dirty="0"/>
              <a:t>All constituents that can span positions </a:t>
            </a:r>
            <a:r>
              <a:rPr lang="en-US" i="1" dirty="0" err="1"/>
              <a:t>i</a:t>
            </a:r>
            <a:r>
              <a:rPr lang="en-US" dirty="0"/>
              <a:t> through </a:t>
            </a:r>
            <a:r>
              <a:rPr lang="en-US" i="1" dirty="0"/>
              <a:t>j</a:t>
            </a:r>
            <a:r>
              <a:rPr lang="en-US" dirty="0"/>
              <a:t> of the input will be stored in the cell 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6D6284-B5F5-4944-B152-0F555D47D539}"/>
              </a:ext>
            </a:extLst>
          </p:cNvPr>
          <p:cNvGrpSpPr/>
          <p:nvPr/>
        </p:nvGrpSpPr>
        <p:grpSpPr>
          <a:xfrm>
            <a:off x="126654" y="2267132"/>
            <a:ext cx="4762429" cy="3373933"/>
            <a:chOff x="4381571" y="2267132"/>
            <a:chExt cx="4762429" cy="3373933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DE33C5-5932-9F43-81F4-5AF08731CC52}"/>
                </a:ext>
              </a:extLst>
            </p:cNvPr>
            <p:cNvSpPr txBox="1"/>
            <p:nvPr/>
          </p:nvSpPr>
          <p:spPr>
            <a:xfrm>
              <a:off x="5372356" y="22707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D022354-B949-A141-9AC2-44F58BAE0A2B}"/>
                </a:ext>
              </a:extLst>
            </p:cNvPr>
            <p:cNvSpPr txBox="1"/>
            <p:nvPr/>
          </p:nvSpPr>
          <p:spPr>
            <a:xfrm>
              <a:off x="6181452" y="2270747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46706DE-7DCA-074E-BF16-37649C2C94A8}"/>
                </a:ext>
              </a:extLst>
            </p:cNvPr>
            <p:cNvSpPr txBox="1"/>
            <p:nvPr/>
          </p:nvSpPr>
          <p:spPr>
            <a:xfrm>
              <a:off x="6801500" y="2272240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B70BB8E-772A-8144-92EA-7D05CCDB203E}"/>
                </a:ext>
              </a:extLst>
            </p:cNvPr>
            <p:cNvSpPr txBox="1"/>
            <p:nvPr/>
          </p:nvSpPr>
          <p:spPr>
            <a:xfrm>
              <a:off x="7371662" y="2274362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through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43D193-96DE-A949-9AA8-7BA9F6CEA7CF}"/>
                </a:ext>
              </a:extLst>
            </p:cNvPr>
            <p:cNvSpPr txBox="1"/>
            <p:nvPr/>
          </p:nvSpPr>
          <p:spPr>
            <a:xfrm>
              <a:off x="8230460" y="2267132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6E7B185-0700-784C-9F31-354140E2D177}"/>
                </a:ext>
              </a:extLst>
            </p:cNvPr>
            <p:cNvSpPr txBox="1"/>
            <p:nvPr/>
          </p:nvSpPr>
          <p:spPr>
            <a:xfrm>
              <a:off x="5208889" y="24517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42BD8A-17AB-1E40-8FFE-FAFCE3C41A4B}"/>
                </a:ext>
              </a:extLst>
            </p:cNvPr>
            <p:cNvSpPr txBox="1"/>
            <p:nvPr/>
          </p:nvSpPr>
          <p:spPr>
            <a:xfrm>
              <a:off x="5944456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178827-F37B-364D-A1B6-A36DC04E3FFD}"/>
                </a:ext>
              </a:extLst>
            </p:cNvPr>
            <p:cNvSpPr txBox="1"/>
            <p:nvPr/>
          </p:nvSpPr>
          <p:spPr>
            <a:xfrm>
              <a:off x="6621905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B6D1E8E-7B51-0D40-AD53-1A9C31333FF6}"/>
                </a:ext>
              </a:extLst>
            </p:cNvPr>
            <p:cNvSpPr txBox="1"/>
            <p:nvPr/>
          </p:nvSpPr>
          <p:spPr>
            <a:xfrm>
              <a:off x="7299508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A8ABE4F-3E24-054D-8CA7-A3125B7B212C}"/>
                </a:ext>
              </a:extLst>
            </p:cNvPr>
            <p:cNvSpPr txBox="1"/>
            <p:nvPr/>
          </p:nvSpPr>
          <p:spPr>
            <a:xfrm>
              <a:off x="8145008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50B17C6-89CB-7344-8E98-C3996579F3EE}"/>
                </a:ext>
              </a:extLst>
            </p:cNvPr>
            <p:cNvSpPr txBox="1"/>
            <p:nvPr/>
          </p:nvSpPr>
          <p:spPr>
            <a:xfrm>
              <a:off x="8698991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5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3D62C72-0A0B-024A-AFB6-142B6D340A0C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56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4E894E1-B459-E842-8A00-5BD272A30978}"/>
                </a:ext>
              </a:extLst>
            </p:cNvPr>
            <p:cNvSpPr txBox="1"/>
            <p:nvPr/>
          </p:nvSpPr>
          <p:spPr>
            <a:xfrm>
              <a:off x="5270350" y="2895600"/>
              <a:ext cx="78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VP, NP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B022FC-C6BB-3B4A-B7D1-AE96A2C66DF6}"/>
                </a:ext>
              </a:extLst>
            </p:cNvPr>
            <p:cNvCxnSpPr>
              <a:cxnSpLocks/>
            </p:cNvCxnSpPr>
            <p:nvPr/>
          </p:nvCxnSpPr>
          <p:spPr>
            <a:xfrm>
              <a:off x="6143948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01DE42-1B58-6948-98C3-D91910D65CD5}"/>
                </a:ext>
              </a:extLst>
            </p:cNvPr>
            <p:cNvSpPr/>
            <p:nvPr/>
          </p:nvSpPr>
          <p:spPr>
            <a:xfrm>
              <a:off x="6188040" y="2894107"/>
              <a:ext cx="5184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Det</a:t>
              </a:r>
              <a:endParaRPr lang="en-US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CA4946C-D09A-334A-8533-BDA140D68170}"/>
                </a:ext>
              </a:extLst>
            </p:cNvPr>
            <p:cNvCxnSpPr>
              <a:cxnSpLocks/>
            </p:cNvCxnSpPr>
            <p:nvPr/>
          </p:nvCxnSpPr>
          <p:spPr>
            <a:xfrm>
              <a:off x="6859732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58173A5-07B2-1A49-9C84-16D80F956684}"/>
                </a:ext>
              </a:extLst>
            </p:cNvPr>
            <p:cNvSpPr/>
            <p:nvPr/>
          </p:nvSpPr>
          <p:spPr>
            <a:xfrm>
              <a:off x="6903824" y="2894107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Nom</a:t>
              </a:r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759D7F4-AA58-C047-AE88-1EE9D1B060B1}"/>
                </a:ext>
              </a:extLst>
            </p:cNvPr>
            <p:cNvCxnSpPr>
              <a:cxnSpLocks/>
            </p:cNvCxnSpPr>
            <p:nvPr/>
          </p:nvCxnSpPr>
          <p:spPr>
            <a:xfrm>
              <a:off x="6213486" y="3505200"/>
              <a:ext cx="1303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C4F9903-FF48-2643-83B5-B01F91A2C6BF}"/>
                </a:ext>
              </a:extLst>
            </p:cNvPr>
            <p:cNvSpPr txBox="1"/>
            <p:nvPr/>
          </p:nvSpPr>
          <p:spPr>
            <a:xfrm>
              <a:off x="6633548" y="3515974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NP</a:t>
              </a:r>
            </a:p>
          </p:txBody>
        </p: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D4C84403-2D7D-C448-94BE-909B92BB75D8}"/>
                </a:ext>
              </a:extLst>
            </p:cNvPr>
            <p:cNvCxnSpPr>
              <a:cxnSpLocks/>
              <a:stCxn id="168" idx="0"/>
              <a:endCxn id="159" idx="2"/>
            </p:cNvCxnSpPr>
            <p:nvPr/>
          </p:nvCxnSpPr>
          <p:spPr>
            <a:xfrm rot="5400000" flipH="1" flipV="1">
              <a:off x="4826941" y="3563251"/>
              <a:ext cx="1133951" cy="5373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78145FD0-693B-F041-8574-06E7C880F90F}"/>
                </a:ext>
              </a:extLst>
            </p:cNvPr>
            <p:cNvCxnSpPr>
              <a:cxnSpLocks/>
              <a:stCxn id="169" idx="0"/>
              <a:endCxn id="165" idx="3"/>
            </p:cNvCxnSpPr>
            <p:nvPr/>
          </p:nvCxnSpPr>
          <p:spPr>
            <a:xfrm rot="16200000" flipV="1">
              <a:off x="7536034" y="3250522"/>
              <a:ext cx="414160" cy="131439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785EBB-A113-404A-AA87-C47546A0F5FF}"/>
                </a:ext>
              </a:extLst>
            </p:cNvPr>
            <p:cNvSpPr txBox="1"/>
            <p:nvPr/>
          </p:nvSpPr>
          <p:spPr>
            <a:xfrm>
              <a:off x="4381571" y="4398883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[0,1]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4172DF6-6D33-234B-8E4B-B9F0F81C54E3}"/>
                </a:ext>
              </a:extLst>
            </p:cNvPr>
            <p:cNvSpPr txBox="1"/>
            <p:nvPr/>
          </p:nvSpPr>
          <p:spPr>
            <a:xfrm>
              <a:off x="7656624" y="4114800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[1,3]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586598A-065A-9142-BFD3-C9EA64DF4EC2}"/>
                </a:ext>
              </a:extLst>
            </p:cNvPr>
            <p:cNvCxnSpPr>
              <a:cxnSpLocks/>
            </p:cNvCxnSpPr>
            <p:nvPr/>
          </p:nvCxnSpPr>
          <p:spPr>
            <a:xfrm>
              <a:off x="5488868" y="4053586"/>
              <a:ext cx="205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75DA340-71E6-BA45-AC31-6D4598A1385B}"/>
                </a:ext>
              </a:extLst>
            </p:cNvPr>
            <p:cNvSpPr txBox="1"/>
            <p:nvPr/>
          </p:nvSpPr>
          <p:spPr>
            <a:xfrm>
              <a:off x="6251534" y="4064360"/>
              <a:ext cx="268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</a:t>
              </a:r>
            </a:p>
          </p:txBody>
        </p:sp>
        <p:cxnSp>
          <p:nvCxnSpPr>
            <p:cNvPr id="172" name="Curved Connector 171">
              <a:extLst>
                <a:ext uri="{FF2B5EF4-FFF2-40B4-BE49-F238E27FC236}">
                  <a16:creationId xmlns:a16="http://schemas.microsoft.com/office/drawing/2014/main" id="{DC6B9EC0-0664-5D48-B4EF-443680CA0173}"/>
                </a:ext>
              </a:extLst>
            </p:cNvPr>
            <p:cNvCxnSpPr>
              <a:cxnSpLocks/>
              <a:stCxn id="173" idx="1"/>
              <a:endCxn id="171" idx="2"/>
            </p:cNvCxnSpPr>
            <p:nvPr/>
          </p:nvCxnSpPr>
          <p:spPr>
            <a:xfrm rot="10800000">
              <a:off x="6385933" y="4433692"/>
              <a:ext cx="962938" cy="8842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09A3B5-93AA-364A-A74C-AAA9747862BF}"/>
                </a:ext>
              </a:extLst>
            </p:cNvPr>
            <p:cNvSpPr txBox="1"/>
            <p:nvPr/>
          </p:nvSpPr>
          <p:spPr>
            <a:xfrm>
              <a:off x="7348871" y="4994734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36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best</a:t>
            </a:r>
            <a:r>
              <a:rPr lang="en-US" dirty="0"/>
              <a:t> parse = most probable parse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AEF1-C4C1-6F42-9353-D90B362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37361"/>
            <a:ext cx="2514600" cy="3545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116B6-B3F0-B248-8BF3-D7279319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74" y="2133600"/>
            <a:ext cx="2755900" cy="3886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82172-ACE0-8A4F-BE1A-433D199F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31" y="1737360"/>
            <a:ext cx="2372318" cy="2148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FA4D-EBAF-0C46-99FA-526D27A34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224" y="838383"/>
            <a:ext cx="2445620" cy="208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6D82D-1B07-DA49-B149-FEE9C7DB4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654" y="5120640"/>
            <a:ext cx="2755900" cy="755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CC6BC-5A1F-014E-B940-FA994934D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12" y="5797513"/>
            <a:ext cx="7941073" cy="10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8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best</a:t>
            </a:r>
            <a:r>
              <a:rPr lang="en-US" dirty="0"/>
              <a:t> parse = most probable parse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1849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best parse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53840C-8CAC-7B41-8E27-8777FA43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the parse with the highest probability. Consider all the possible parse trees for a given sentence </a:t>
            </a:r>
            <a:r>
              <a:rPr lang="en-US" i="1" dirty="0"/>
              <a:t>S</a:t>
            </a:r>
            <a:r>
              <a:rPr lang="en-US" dirty="0"/>
              <a:t>. The string of words </a:t>
            </a:r>
            <a:r>
              <a:rPr lang="en-US" i="1" dirty="0"/>
              <a:t>S </a:t>
            </a:r>
            <a:r>
              <a:rPr lang="en-US" dirty="0"/>
              <a:t>is called the yield of any parse tree over </a:t>
            </a:r>
            <a:r>
              <a:rPr lang="en-US" i="1" dirty="0"/>
              <a:t>S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3B768-C1CA-0A4F-97D4-7E333DAD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38" y="3312233"/>
            <a:ext cx="2514600" cy="3545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8BA2D-E838-7043-B7B6-F8CC60A21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455773"/>
            <a:ext cx="2755900" cy="3886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617470-B945-6E4F-8995-810A4142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261" y="2592816"/>
            <a:ext cx="3444990" cy="10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Recognition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“Proof” is </a:t>
            </a:r>
            <a:r>
              <a:rPr lang="en-US">
                <a:solidFill>
                  <a:schemeClr val="accent2"/>
                </a:solidFill>
              </a:rPr>
              <a:t>a deduction, valid parse </a:t>
            </a:r>
            <a:r>
              <a:rPr lang="en-US" dirty="0">
                <a:solidFill>
                  <a:schemeClr val="accent2"/>
                </a:solidFill>
              </a:rPr>
              <a:t>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sentence </a:t>
            </a:r>
            <a:r>
              <a:rPr lang="en-US" b="1" dirty="0"/>
              <a:t>x</a:t>
            </a:r>
            <a:r>
              <a:rPr lang="en-US" dirty="0"/>
              <a:t> in the grammar? If so, prove it.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 with small grammars, grows exponentially!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one or </a:t>
            </a:r>
            <a:r>
              <a:rPr lang="en-US"/>
              <a:t>more derivations for </a:t>
            </a:r>
            <a:r>
              <a:rPr lang="en-US" b="1"/>
              <a:t>x</a:t>
            </a:r>
            <a:r>
              <a:rPr lang="en-US"/>
              <a:t> in </a:t>
            </a:r>
            <a:r>
              <a:rPr lang="en-US" b="1"/>
              <a:t>G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Probability of the best parse with root A for the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P(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word[j] 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T[j-1,j,A] = P(word[j] | A)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P(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  <a:r>
                <a:rPr lang="en-US" dirty="0"/>
                <a:t> 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every position k, and every non-terminal pair: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(j-1,j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word[j]</a:t>
            </a:r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 max   P(</a:t>
            </a:r>
            <a:r>
              <a:rPr lang="en-US" dirty="0">
                <a:solidFill>
                  <a:schemeClr val="accent2"/>
                </a:solidFill>
              </a:rPr>
              <a:t>B C| A</a:t>
            </a:r>
            <a:r>
              <a:rPr lang="en-US" dirty="0"/>
              <a:t>)  T[</a:t>
            </a:r>
            <a:r>
              <a:rPr lang="en-US" dirty="0" err="1"/>
              <a:t>i,k,B</a:t>
            </a:r>
            <a:r>
              <a:rPr lang="en-US" dirty="0"/>
              <a:t>] T[</a:t>
            </a:r>
            <a:r>
              <a:rPr lang="en-US" dirty="0" err="1"/>
              <a:t>k,j,C</a:t>
            </a:r>
            <a:r>
              <a:rPr lang="en-US" dirty="0"/>
              <a:t>]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62200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2A140A8-BADC-0D4F-A0AE-79066F7C823D}"/>
              </a:ext>
            </a:extLst>
          </p:cNvPr>
          <p:cNvGrpSpPr/>
          <p:nvPr/>
        </p:nvGrpSpPr>
        <p:grpSpPr>
          <a:xfrm>
            <a:off x="5372356" y="1737361"/>
            <a:ext cx="3522897" cy="4464693"/>
            <a:chOff x="4394897" y="1580696"/>
            <a:chExt cx="3522897" cy="446469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4CEE1CA-C639-4544-999B-E539DB87A643}"/>
                </a:ext>
              </a:extLst>
            </p:cNvPr>
            <p:cNvSpPr/>
            <p:nvPr/>
          </p:nvSpPr>
          <p:spPr>
            <a:xfrm>
              <a:off x="439745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[0,1]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6528318-E7F6-1C4F-AA26-E68BE452C648}"/>
                </a:ext>
              </a:extLst>
            </p:cNvPr>
            <p:cNvSpPr/>
            <p:nvPr/>
          </p:nvSpPr>
          <p:spPr>
            <a:xfrm>
              <a:off x="510143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[0,2]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7AE437-E968-D54C-B114-90466B29E9FC}"/>
                </a:ext>
              </a:extLst>
            </p:cNvPr>
            <p:cNvSpPr/>
            <p:nvPr/>
          </p:nvSpPr>
          <p:spPr>
            <a:xfrm>
              <a:off x="580541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[0,3]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17A09DD-9A3A-B945-9A54-860847BF7FB9}"/>
                </a:ext>
              </a:extLst>
            </p:cNvPr>
            <p:cNvSpPr/>
            <p:nvPr/>
          </p:nvSpPr>
          <p:spPr>
            <a:xfrm>
              <a:off x="650939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[0,4]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B37718-DB68-074A-B162-387755D67D95}"/>
                </a:ext>
              </a:extLst>
            </p:cNvPr>
            <p:cNvSpPr/>
            <p:nvPr/>
          </p:nvSpPr>
          <p:spPr>
            <a:xfrm>
              <a:off x="7213373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[0,5]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18947A-43AE-1E42-A3BA-8396FA4AD3D3}"/>
                </a:ext>
              </a:extLst>
            </p:cNvPr>
            <p:cNvSpPr/>
            <p:nvPr/>
          </p:nvSpPr>
          <p:spPr>
            <a:xfrm>
              <a:off x="5101431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[1,2]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5A4C645-1EA8-4144-8CDA-D40671627C25}"/>
                </a:ext>
              </a:extLst>
            </p:cNvPr>
            <p:cNvSpPr/>
            <p:nvPr/>
          </p:nvSpPr>
          <p:spPr>
            <a:xfrm>
              <a:off x="580541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[1,3]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7DDCF5-A8C7-C84E-AECF-6EEE4F6AA778}"/>
                </a:ext>
              </a:extLst>
            </p:cNvPr>
            <p:cNvSpPr/>
            <p:nvPr/>
          </p:nvSpPr>
          <p:spPr>
            <a:xfrm>
              <a:off x="650939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[1,4]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D6D6CA-FDBD-8740-9676-467F8B8EC605}"/>
                </a:ext>
              </a:extLst>
            </p:cNvPr>
            <p:cNvSpPr/>
            <p:nvPr/>
          </p:nvSpPr>
          <p:spPr>
            <a:xfrm>
              <a:off x="7213373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[1,5]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E2A1E1F-DBBC-9E42-A20E-1FFB9BFBD147}"/>
                </a:ext>
              </a:extLst>
            </p:cNvPr>
            <p:cNvSpPr/>
            <p:nvPr/>
          </p:nvSpPr>
          <p:spPr>
            <a:xfrm>
              <a:off x="580541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[2,3]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1ADAF4F-9CD1-8A4D-BA2E-2AC864F7DF18}"/>
                </a:ext>
              </a:extLst>
            </p:cNvPr>
            <p:cNvSpPr/>
            <p:nvPr/>
          </p:nvSpPr>
          <p:spPr>
            <a:xfrm>
              <a:off x="650939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[2,4]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0725499-A27B-0A4B-90F6-789CA48FFC53}"/>
                </a:ext>
              </a:extLst>
            </p:cNvPr>
            <p:cNvSpPr/>
            <p:nvPr/>
          </p:nvSpPr>
          <p:spPr>
            <a:xfrm>
              <a:off x="7213373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[2,5]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F78FE27-7A54-5046-87E6-B597311CC7B3}"/>
                </a:ext>
              </a:extLst>
            </p:cNvPr>
            <p:cNvSpPr/>
            <p:nvPr/>
          </p:nvSpPr>
          <p:spPr>
            <a:xfrm>
              <a:off x="6509392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[3,4]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68C0294-49E0-394C-866D-DFF58B18971D}"/>
                </a:ext>
              </a:extLst>
            </p:cNvPr>
            <p:cNvSpPr/>
            <p:nvPr/>
          </p:nvSpPr>
          <p:spPr>
            <a:xfrm>
              <a:off x="7213373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[3,5]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E27FED-0EFB-FD44-BD13-9B664C671094}"/>
                </a:ext>
              </a:extLst>
            </p:cNvPr>
            <p:cNvSpPr/>
            <p:nvPr/>
          </p:nvSpPr>
          <p:spPr>
            <a:xfrm>
              <a:off x="7213814" y="534140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[4,5]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A796FE-5FAD-2240-B921-6830E3DF8A53}"/>
                </a:ext>
              </a:extLst>
            </p:cNvPr>
            <p:cNvSpPr txBox="1"/>
            <p:nvPr/>
          </p:nvSpPr>
          <p:spPr>
            <a:xfrm>
              <a:off x="4394897" y="211408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0618467-0599-A14A-A0DC-99E9E7857DFF}"/>
                </a:ext>
              </a:extLst>
            </p:cNvPr>
            <p:cNvSpPr txBox="1"/>
            <p:nvPr/>
          </p:nvSpPr>
          <p:spPr>
            <a:xfrm>
              <a:off x="5203993" y="211408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EE898F2-790B-E840-9C55-AB47BDF7298F}"/>
                </a:ext>
              </a:extLst>
            </p:cNvPr>
            <p:cNvSpPr txBox="1"/>
            <p:nvPr/>
          </p:nvSpPr>
          <p:spPr>
            <a:xfrm>
              <a:off x="5824041" y="2115575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8DF7536-99D3-7040-B305-2AD12F170868}"/>
                </a:ext>
              </a:extLst>
            </p:cNvPr>
            <p:cNvSpPr txBox="1"/>
            <p:nvPr/>
          </p:nvSpPr>
          <p:spPr>
            <a:xfrm>
              <a:off x="6394203" y="211769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through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866F82-FB9A-7C43-A259-E61CBD6C06AA}"/>
                </a:ext>
              </a:extLst>
            </p:cNvPr>
            <p:cNvSpPr txBox="1"/>
            <p:nvPr/>
          </p:nvSpPr>
          <p:spPr>
            <a:xfrm>
              <a:off x="7253001" y="211046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FD0DFFE-BF7A-FA47-B142-A92C923D85BD}"/>
                </a:ext>
              </a:extLst>
            </p:cNvPr>
            <p:cNvGrpSpPr/>
            <p:nvPr/>
          </p:nvGrpSpPr>
          <p:grpSpPr>
            <a:xfrm>
              <a:off x="5154070" y="4112155"/>
              <a:ext cx="367748" cy="1600200"/>
              <a:chOff x="5154070" y="4112155"/>
              <a:chExt cx="367748" cy="1600200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AA7C9DD-AFE2-2544-8693-2535C024D0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1818" y="4112155"/>
                <a:ext cx="0" cy="16002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54ECA1A-702F-B74B-AE29-B0314131905F}"/>
                  </a:ext>
                </a:extLst>
              </p:cNvPr>
              <p:cNvSpPr txBox="1"/>
              <p:nvPr/>
            </p:nvSpPr>
            <p:spPr>
              <a:xfrm>
                <a:off x="5154070" y="4943729"/>
                <a:ext cx="240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endParaRPr lang="en-US" b="1" i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6B01F17-84A0-6E4D-BA08-C89174A160A6}"/>
                </a:ext>
              </a:extLst>
            </p:cNvPr>
            <p:cNvGrpSpPr/>
            <p:nvPr/>
          </p:nvGrpSpPr>
          <p:grpSpPr>
            <a:xfrm>
              <a:off x="4829931" y="1580696"/>
              <a:ext cx="2242192" cy="437423"/>
              <a:chOff x="4829931" y="1580696"/>
              <a:chExt cx="2242192" cy="437423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889ACAB-F242-B34C-905B-681D663F64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931" y="2018118"/>
                <a:ext cx="224219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124AA88-0F11-0C4D-B6C3-96C73C5E1F45}"/>
                  </a:ext>
                </a:extLst>
              </p:cNvPr>
              <p:cNvSpPr/>
              <p:nvPr/>
            </p:nvSpPr>
            <p:spPr>
              <a:xfrm>
                <a:off x="5805411" y="1580696"/>
                <a:ext cx="243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accent1"/>
                    </a:solidFill>
                  </a:rPr>
                  <a:t>j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C0F6D27-8C47-074F-8F75-BF6BC4C01143}"/>
              </a:ext>
            </a:extLst>
          </p:cNvPr>
          <p:cNvGrpSpPr/>
          <p:nvPr/>
        </p:nvGrpSpPr>
        <p:grpSpPr>
          <a:xfrm>
            <a:off x="126654" y="2267132"/>
            <a:ext cx="4762429" cy="3373933"/>
            <a:chOff x="4381571" y="2267132"/>
            <a:chExt cx="4762429" cy="33739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7C419A-8002-E145-9493-DBEEC126E4B9}"/>
                </a:ext>
              </a:extLst>
            </p:cNvPr>
            <p:cNvSpPr txBox="1"/>
            <p:nvPr/>
          </p:nvSpPr>
          <p:spPr>
            <a:xfrm>
              <a:off x="5372356" y="22707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F05434-CC39-0849-AC06-6B99C5E0D4F6}"/>
                </a:ext>
              </a:extLst>
            </p:cNvPr>
            <p:cNvSpPr txBox="1"/>
            <p:nvPr/>
          </p:nvSpPr>
          <p:spPr>
            <a:xfrm>
              <a:off x="6181452" y="2270747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F76E2C-A6F2-2A42-B92A-0A3F81E0D887}"/>
                </a:ext>
              </a:extLst>
            </p:cNvPr>
            <p:cNvSpPr txBox="1"/>
            <p:nvPr/>
          </p:nvSpPr>
          <p:spPr>
            <a:xfrm>
              <a:off x="6801500" y="2272240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FB86D1-BB3A-094B-A81C-C5D65DA55D3C}"/>
                </a:ext>
              </a:extLst>
            </p:cNvPr>
            <p:cNvSpPr txBox="1"/>
            <p:nvPr/>
          </p:nvSpPr>
          <p:spPr>
            <a:xfrm>
              <a:off x="7371662" y="2274362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through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2E57BDC-E3CB-4D4C-B031-D5D855766179}"/>
                </a:ext>
              </a:extLst>
            </p:cNvPr>
            <p:cNvSpPr txBox="1"/>
            <p:nvPr/>
          </p:nvSpPr>
          <p:spPr>
            <a:xfrm>
              <a:off x="8230460" y="2267132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DB1A1F-CAA9-2947-B354-AE2C64E22CEE}"/>
                </a:ext>
              </a:extLst>
            </p:cNvPr>
            <p:cNvSpPr txBox="1"/>
            <p:nvPr/>
          </p:nvSpPr>
          <p:spPr>
            <a:xfrm>
              <a:off x="5208889" y="24517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2633AC-D1E8-A14A-A0CB-8AD1D8D75485}"/>
                </a:ext>
              </a:extLst>
            </p:cNvPr>
            <p:cNvSpPr txBox="1"/>
            <p:nvPr/>
          </p:nvSpPr>
          <p:spPr>
            <a:xfrm>
              <a:off x="5944456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B72B42-0601-A94F-AD86-D2FB6D158451}"/>
                </a:ext>
              </a:extLst>
            </p:cNvPr>
            <p:cNvSpPr txBox="1"/>
            <p:nvPr/>
          </p:nvSpPr>
          <p:spPr>
            <a:xfrm>
              <a:off x="6621905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AF56BC7-3812-584C-8E94-A0D03A010006}"/>
                </a:ext>
              </a:extLst>
            </p:cNvPr>
            <p:cNvSpPr txBox="1"/>
            <p:nvPr/>
          </p:nvSpPr>
          <p:spPr>
            <a:xfrm>
              <a:off x="7299508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4532C5-E068-0149-B304-44BDA332B412}"/>
                </a:ext>
              </a:extLst>
            </p:cNvPr>
            <p:cNvSpPr txBox="1"/>
            <p:nvPr/>
          </p:nvSpPr>
          <p:spPr>
            <a:xfrm>
              <a:off x="8145008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B8FF129-D0BB-094B-8B81-6F6FD3C91DCD}"/>
                </a:ext>
              </a:extLst>
            </p:cNvPr>
            <p:cNvSpPr txBox="1"/>
            <p:nvPr/>
          </p:nvSpPr>
          <p:spPr>
            <a:xfrm>
              <a:off x="8698991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5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19330A-9C16-F144-84E4-864C58AB32FF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56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B8C64B-82D1-1446-B97B-6B29CF786F71}"/>
                </a:ext>
              </a:extLst>
            </p:cNvPr>
            <p:cNvSpPr txBox="1"/>
            <p:nvPr/>
          </p:nvSpPr>
          <p:spPr>
            <a:xfrm>
              <a:off x="5270350" y="2895600"/>
              <a:ext cx="78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VP, NP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A39E20A-4BBA-0643-A655-FB3BE77B4723}"/>
                </a:ext>
              </a:extLst>
            </p:cNvPr>
            <p:cNvCxnSpPr>
              <a:cxnSpLocks/>
            </p:cNvCxnSpPr>
            <p:nvPr/>
          </p:nvCxnSpPr>
          <p:spPr>
            <a:xfrm>
              <a:off x="6143948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396B69-A754-2043-A27C-CBD27129CB22}"/>
                </a:ext>
              </a:extLst>
            </p:cNvPr>
            <p:cNvSpPr/>
            <p:nvPr/>
          </p:nvSpPr>
          <p:spPr>
            <a:xfrm>
              <a:off x="6188040" y="2894107"/>
              <a:ext cx="5184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Det</a:t>
              </a:r>
              <a:endParaRPr lang="en-US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F01BB0-062E-F847-80DB-605A1792059B}"/>
                </a:ext>
              </a:extLst>
            </p:cNvPr>
            <p:cNvCxnSpPr>
              <a:cxnSpLocks/>
            </p:cNvCxnSpPr>
            <p:nvPr/>
          </p:nvCxnSpPr>
          <p:spPr>
            <a:xfrm>
              <a:off x="6859732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F3B5DEC-B623-A247-9EC5-F8C5631811DF}"/>
                </a:ext>
              </a:extLst>
            </p:cNvPr>
            <p:cNvSpPr/>
            <p:nvPr/>
          </p:nvSpPr>
          <p:spPr>
            <a:xfrm>
              <a:off x="6903824" y="2894107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Nom</a:t>
              </a:r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457E62-A3FD-2240-9A8E-A22972030986}"/>
                </a:ext>
              </a:extLst>
            </p:cNvPr>
            <p:cNvCxnSpPr>
              <a:cxnSpLocks/>
            </p:cNvCxnSpPr>
            <p:nvPr/>
          </p:nvCxnSpPr>
          <p:spPr>
            <a:xfrm>
              <a:off x="6213486" y="3505200"/>
              <a:ext cx="1303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5EAC8A-8208-BF48-AD13-0EA6A1BCDB2E}"/>
                </a:ext>
              </a:extLst>
            </p:cNvPr>
            <p:cNvSpPr txBox="1"/>
            <p:nvPr/>
          </p:nvSpPr>
          <p:spPr>
            <a:xfrm>
              <a:off x="6633548" y="3515974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NP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C1813BDB-5E59-114E-929D-B023D768D8B5}"/>
                </a:ext>
              </a:extLst>
            </p:cNvPr>
            <p:cNvCxnSpPr>
              <a:cxnSpLocks/>
              <a:stCxn id="94" idx="0"/>
              <a:endCxn id="77" idx="2"/>
            </p:cNvCxnSpPr>
            <p:nvPr/>
          </p:nvCxnSpPr>
          <p:spPr>
            <a:xfrm rot="5400000" flipH="1" flipV="1">
              <a:off x="4826941" y="3563251"/>
              <a:ext cx="1133951" cy="5373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2BB98FA6-C036-744D-9238-FD68440B0C14}"/>
                </a:ext>
              </a:extLst>
            </p:cNvPr>
            <p:cNvCxnSpPr>
              <a:cxnSpLocks/>
              <a:stCxn id="95" idx="0"/>
              <a:endCxn id="84" idx="3"/>
            </p:cNvCxnSpPr>
            <p:nvPr/>
          </p:nvCxnSpPr>
          <p:spPr>
            <a:xfrm rot="16200000" flipV="1">
              <a:off x="7536034" y="3250522"/>
              <a:ext cx="414160" cy="131439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535CBC7-1723-3C48-B4B5-AA6CAD838AB7}"/>
                </a:ext>
              </a:extLst>
            </p:cNvPr>
            <p:cNvSpPr txBox="1"/>
            <p:nvPr/>
          </p:nvSpPr>
          <p:spPr>
            <a:xfrm>
              <a:off x="4381571" y="4398883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[0,1]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784A48-C4CE-4C41-B480-5635251BE411}"/>
                </a:ext>
              </a:extLst>
            </p:cNvPr>
            <p:cNvSpPr txBox="1"/>
            <p:nvPr/>
          </p:nvSpPr>
          <p:spPr>
            <a:xfrm>
              <a:off x="7656624" y="4114800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[1,3]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878445-8152-8B41-A2A9-F5A4DF0092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8868" y="4053586"/>
              <a:ext cx="205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A3ED9E3-73F0-1C47-AD54-358AC22C0D5F}"/>
                </a:ext>
              </a:extLst>
            </p:cNvPr>
            <p:cNvSpPr txBox="1"/>
            <p:nvPr/>
          </p:nvSpPr>
          <p:spPr>
            <a:xfrm>
              <a:off x="6251534" y="4064360"/>
              <a:ext cx="268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</a:t>
              </a:r>
            </a:p>
          </p:txBody>
        </p:sp>
        <p:cxnSp>
          <p:nvCxnSpPr>
            <p:cNvPr id="107" name="Curved Connector 106">
              <a:extLst>
                <a:ext uri="{FF2B5EF4-FFF2-40B4-BE49-F238E27FC236}">
                  <a16:creationId xmlns:a16="http://schemas.microsoft.com/office/drawing/2014/main" id="{BF8D4852-1AAB-F24A-A86B-921A55946B8F}"/>
                </a:ext>
              </a:extLst>
            </p:cNvPr>
            <p:cNvCxnSpPr>
              <a:cxnSpLocks/>
              <a:stCxn id="110" idx="1"/>
              <a:endCxn id="104" idx="2"/>
            </p:cNvCxnSpPr>
            <p:nvPr/>
          </p:nvCxnSpPr>
          <p:spPr>
            <a:xfrm rot="10800000">
              <a:off x="6385933" y="4433692"/>
              <a:ext cx="962938" cy="8842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71F509-18DC-D44C-A0FC-17A910D27876}"/>
                </a:ext>
              </a:extLst>
            </p:cNvPr>
            <p:cNvSpPr txBox="1"/>
            <p:nvPr/>
          </p:nvSpPr>
          <p:spPr>
            <a:xfrm>
              <a:off x="7348871" y="4994734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[0,3]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C03CB7-F2B5-3B46-B51C-C4B76459A46B}"/>
              </a:ext>
            </a:extLst>
          </p:cNvPr>
          <p:cNvSpPr txBox="1"/>
          <p:nvPr/>
        </p:nvSpPr>
        <p:spPr>
          <a:xfrm>
            <a:off x="498137" y="6166723"/>
            <a:ext cx="854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only work with the upper-triangular portion of  the (n + 1) × (n + 1) matrix. </a:t>
            </a:r>
            <a:br>
              <a:rPr lang="en-US" dirty="0"/>
            </a:br>
            <a:r>
              <a:rPr lang="en-US" dirty="0"/>
              <a:t>Each cell [</a:t>
            </a:r>
            <a:r>
              <a:rPr lang="en-US" dirty="0" err="1"/>
              <a:t>i</a:t>
            </a:r>
            <a:r>
              <a:rPr lang="en-US" dirty="0"/>
              <a:t>, j] records all non-terminals that can span positions </a:t>
            </a:r>
            <a:r>
              <a:rPr lang="en-US" dirty="0" err="1"/>
              <a:t>i</a:t>
            </a:r>
            <a:r>
              <a:rPr lang="en-US" dirty="0"/>
              <a:t> through j of the input. </a:t>
            </a:r>
          </a:p>
          <a:p>
            <a:endParaRPr lang="en-US" dirty="0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32E878D0-F03D-2B48-9E36-186CE0B5957E}"/>
              </a:ext>
            </a:extLst>
          </p:cNvPr>
          <p:cNvCxnSpPr>
            <a:cxnSpLocks/>
          </p:cNvCxnSpPr>
          <p:nvPr/>
        </p:nvCxnSpPr>
        <p:spPr>
          <a:xfrm flipV="1">
            <a:off x="4816199" y="3870105"/>
            <a:ext cx="2088660" cy="7058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272: Statistical NLP (Winter 2019)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 only the syntactic dependencies…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Structure = Subtrees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Labels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Labels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56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C387B3-5922-A741-9D87-FC32A81D9AA0}"/>
              </a:ext>
            </a:extLst>
          </p:cNvPr>
          <p:cNvGrpSpPr/>
          <p:nvPr/>
        </p:nvGrpSpPr>
        <p:grpSpPr>
          <a:xfrm>
            <a:off x="5372356" y="1737361"/>
            <a:ext cx="3522897" cy="4464693"/>
            <a:chOff x="4394897" y="1580696"/>
            <a:chExt cx="3522897" cy="446469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D7F5AD-1F02-FF49-8314-8B52B6E7E42A}"/>
                </a:ext>
              </a:extLst>
            </p:cNvPr>
            <p:cNvSpPr/>
            <p:nvPr/>
          </p:nvSpPr>
          <p:spPr>
            <a:xfrm>
              <a:off x="439745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[0,1]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99D3E9-FE7A-1940-A70A-66D28C080384}"/>
                </a:ext>
              </a:extLst>
            </p:cNvPr>
            <p:cNvSpPr/>
            <p:nvPr/>
          </p:nvSpPr>
          <p:spPr>
            <a:xfrm>
              <a:off x="510143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[0,2]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2B216C-F776-2B48-B755-73DBC6603DBE}"/>
                </a:ext>
              </a:extLst>
            </p:cNvPr>
            <p:cNvSpPr/>
            <p:nvPr/>
          </p:nvSpPr>
          <p:spPr>
            <a:xfrm>
              <a:off x="580541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[0,3]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882808-9974-D748-9FFD-29D582F9A307}"/>
                </a:ext>
              </a:extLst>
            </p:cNvPr>
            <p:cNvSpPr/>
            <p:nvPr/>
          </p:nvSpPr>
          <p:spPr>
            <a:xfrm>
              <a:off x="650939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[0,4]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8BB69D3-AAF0-374E-A698-203917D3F456}"/>
                </a:ext>
              </a:extLst>
            </p:cNvPr>
            <p:cNvSpPr/>
            <p:nvPr/>
          </p:nvSpPr>
          <p:spPr>
            <a:xfrm>
              <a:off x="7213373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[0,5]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897554E-8906-844E-BE0A-8D1404BADAF6}"/>
                </a:ext>
              </a:extLst>
            </p:cNvPr>
            <p:cNvSpPr/>
            <p:nvPr/>
          </p:nvSpPr>
          <p:spPr>
            <a:xfrm>
              <a:off x="5101431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[1,2]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887FE1-C408-894F-92FB-33955C128F58}"/>
                </a:ext>
              </a:extLst>
            </p:cNvPr>
            <p:cNvSpPr/>
            <p:nvPr/>
          </p:nvSpPr>
          <p:spPr>
            <a:xfrm>
              <a:off x="580541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[1,3]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4F1D5D-897B-0840-B4D4-39356E466641}"/>
                </a:ext>
              </a:extLst>
            </p:cNvPr>
            <p:cNvSpPr/>
            <p:nvPr/>
          </p:nvSpPr>
          <p:spPr>
            <a:xfrm>
              <a:off x="650939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[1,4]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A1A3AF-08EC-D641-9AED-752BE84D50CC}"/>
                </a:ext>
              </a:extLst>
            </p:cNvPr>
            <p:cNvSpPr/>
            <p:nvPr/>
          </p:nvSpPr>
          <p:spPr>
            <a:xfrm>
              <a:off x="7213373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[1,5]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AFB9B8-681B-734E-8A31-1807539A987B}"/>
                </a:ext>
              </a:extLst>
            </p:cNvPr>
            <p:cNvSpPr/>
            <p:nvPr/>
          </p:nvSpPr>
          <p:spPr>
            <a:xfrm>
              <a:off x="580541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[2,3]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4AC075-FD02-1946-866A-2C1A8E6BF3AE}"/>
                </a:ext>
              </a:extLst>
            </p:cNvPr>
            <p:cNvSpPr/>
            <p:nvPr/>
          </p:nvSpPr>
          <p:spPr>
            <a:xfrm>
              <a:off x="650939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[2,4]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C81D4F-15D4-104B-890E-2E50538FBBC6}"/>
                </a:ext>
              </a:extLst>
            </p:cNvPr>
            <p:cNvSpPr/>
            <p:nvPr/>
          </p:nvSpPr>
          <p:spPr>
            <a:xfrm>
              <a:off x="7213373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[2,5]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85D551-1056-FF43-843B-94618C558FB0}"/>
                </a:ext>
              </a:extLst>
            </p:cNvPr>
            <p:cNvSpPr/>
            <p:nvPr/>
          </p:nvSpPr>
          <p:spPr>
            <a:xfrm>
              <a:off x="6509392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[3,4]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4F4806-B923-1C49-A66A-478E83A8A3FC}"/>
                </a:ext>
              </a:extLst>
            </p:cNvPr>
            <p:cNvSpPr/>
            <p:nvPr/>
          </p:nvSpPr>
          <p:spPr>
            <a:xfrm>
              <a:off x="7213373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[3,5]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BC690B-91E8-3B43-A307-345080A6A2A5}"/>
                </a:ext>
              </a:extLst>
            </p:cNvPr>
            <p:cNvSpPr/>
            <p:nvPr/>
          </p:nvSpPr>
          <p:spPr>
            <a:xfrm>
              <a:off x="7213814" y="534140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[4,5]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DD21CF-97C6-7344-BAD7-BDA3E243C68E}"/>
                </a:ext>
              </a:extLst>
            </p:cNvPr>
            <p:cNvSpPr txBox="1"/>
            <p:nvPr/>
          </p:nvSpPr>
          <p:spPr>
            <a:xfrm>
              <a:off x="4394897" y="211408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DF9EA6-FE6B-3541-A2E0-F4E740518826}"/>
                </a:ext>
              </a:extLst>
            </p:cNvPr>
            <p:cNvSpPr txBox="1"/>
            <p:nvPr/>
          </p:nvSpPr>
          <p:spPr>
            <a:xfrm>
              <a:off x="5203993" y="211408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7082E-FD0A-F74B-8783-B4CAF38021FC}"/>
                </a:ext>
              </a:extLst>
            </p:cNvPr>
            <p:cNvSpPr txBox="1"/>
            <p:nvPr/>
          </p:nvSpPr>
          <p:spPr>
            <a:xfrm>
              <a:off x="5824041" y="2115575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06399D-CFA7-844A-BDF4-DB20ED750CF3}"/>
                </a:ext>
              </a:extLst>
            </p:cNvPr>
            <p:cNvSpPr txBox="1"/>
            <p:nvPr/>
          </p:nvSpPr>
          <p:spPr>
            <a:xfrm>
              <a:off x="6394203" y="211769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19CDBA-0F61-B642-ACAC-F4B2B0A659F4}"/>
                </a:ext>
              </a:extLst>
            </p:cNvPr>
            <p:cNvSpPr txBox="1"/>
            <p:nvPr/>
          </p:nvSpPr>
          <p:spPr>
            <a:xfrm>
              <a:off x="7253001" y="211046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99B1CA7-F040-EC42-9F31-AE798413B460}"/>
                </a:ext>
              </a:extLst>
            </p:cNvPr>
            <p:cNvGrpSpPr/>
            <p:nvPr/>
          </p:nvGrpSpPr>
          <p:grpSpPr>
            <a:xfrm>
              <a:off x="5154070" y="4112155"/>
              <a:ext cx="367748" cy="1600200"/>
              <a:chOff x="5154070" y="4112155"/>
              <a:chExt cx="367748" cy="160020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920068E-9F4F-6845-BF6C-5BBE5CF7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1818" y="4112155"/>
                <a:ext cx="0" cy="16002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726329D-7363-2049-A08F-F800AC59BAAC}"/>
                  </a:ext>
                </a:extLst>
              </p:cNvPr>
              <p:cNvSpPr txBox="1"/>
              <p:nvPr/>
            </p:nvSpPr>
            <p:spPr>
              <a:xfrm>
                <a:off x="5154070" y="4943729"/>
                <a:ext cx="240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endParaRPr lang="en-US" b="1" i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31D8FB-D728-6040-88B9-35FB4752421F}"/>
                </a:ext>
              </a:extLst>
            </p:cNvPr>
            <p:cNvGrpSpPr/>
            <p:nvPr/>
          </p:nvGrpSpPr>
          <p:grpSpPr>
            <a:xfrm>
              <a:off x="4829931" y="1580696"/>
              <a:ext cx="2242192" cy="437423"/>
              <a:chOff x="4829931" y="1580696"/>
              <a:chExt cx="2242192" cy="43742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798D22D-7448-D441-A226-8630E894C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931" y="2018118"/>
                <a:ext cx="224219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AB69A1-7A91-6A41-94D9-4107ED1F70E2}"/>
                  </a:ext>
                </a:extLst>
              </p:cNvPr>
              <p:cNvSpPr/>
              <p:nvPr/>
            </p:nvSpPr>
            <p:spPr>
              <a:xfrm>
                <a:off x="5805411" y="1580696"/>
                <a:ext cx="243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accent1"/>
                    </a:solidFill>
                  </a:rPr>
                  <a:t>j</a:t>
                </a:r>
              </a:p>
            </p:txBody>
          </p:sp>
        </p:grpSp>
      </p:grp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24D5C71-2382-4E4B-A632-486B7F519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4520693" cy="4023360"/>
          </a:xfrm>
        </p:spPr>
        <p:txBody>
          <a:bodyPr>
            <a:normAutofit/>
          </a:bodyPr>
          <a:lstStyle/>
          <a:p>
            <a:r>
              <a:rPr lang="en-US" b="1" dirty="0"/>
              <a:t>function</a:t>
            </a:r>
            <a:r>
              <a:rPr lang="en-US" dirty="0"/>
              <a:t> CKY-PARSE(</a:t>
            </a:r>
            <a:r>
              <a:rPr lang="en-US" i="1" dirty="0"/>
              <a:t>words, grammar</a:t>
            </a:r>
            <a:r>
              <a:rPr lang="en-US" dirty="0"/>
              <a:t>)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i="1" dirty="0"/>
              <a:t>table </a:t>
            </a:r>
            <a:endParaRPr lang="en-US" dirty="0"/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 err="1"/>
              <a:t>j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1 </a:t>
            </a:r>
            <a:r>
              <a:rPr lang="en-US" b="1" dirty="0"/>
              <a:t>to</a:t>
            </a:r>
            <a:r>
              <a:rPr lang="en-US" dirty="0"/>
              <a:t> LENGTH(</a:t>
            </a:r>
            <a:r>
              <a:rPr lang="en-US" i="1" dirty="0"/>
              <a:t>words</a:t>
            </a:r>
            <a:r>
              <a:rPr lang="en-US" dirty="0"/>
              <a:t>) do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/>
              <a:t>for all</a:t>
            </a:r>
            <a:r>
              <a:rPr lang="en-US" dirty="0"/>
              <a:t> {</a:t>
            </a:r>
            <a:r>
              <a:rPr lang="en-US" i="1" dirty="0"/>
              <a:t>A </a:t>
            </a:r>
            <a:r>
              <a:rPr lang="en-US" dirty="0"/>
              <a:t>|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n-US" i="1" dirty="0"/>
              <a:t>words</a:t>
            </a:r>
            <a:r>
              <a:rPr lang="en-US" dirty="0"/>
              <a:t>[ </a:t>
            </a:r>
            <a:r>
              <a:rPr lang="en-US" i="1" dirty="0"/>
              <a:t>j</a:t>
            </a:r>
            <a:r>
              <a:rPr lang="en-US" dirty="0"/>
              <a:t>] ∈ </a:t>
            </a:r>
            <a:r>
              <a:rPr lang="en-US" i="1" dirty="0"/>
              <a:t>grammar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/>
              <a:t>j</a:t>
            </a:r>
            <a:r>
              <a:rPr lang="en-US" dirty="0"/>
              <a:t>−1, </a:t>
            </a:r>
            <a:r>
              <a:rPr lang="en-US" i="1" dirty="0"/>
              <a:t>j</a:t>
            </a:r>
            <a:r>
              <a:rPr lang="en-US" dirty="0"/>
              <a:t>]←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/>
              <a:t>j</a:t>
            </a:r>
            <a:r>
              <a:rPr lang="en-US" dirty="0"/>
              <a:t>−1, </a:t>
            </a:r>
            <a:r>
              <a:rPr lang="en-US" i="1" dirty="0"/>
              <a:t>j</a:t>
            </a:r>
            <a:r>
              <a:rPr lang="en-US" dirty="0"/>
              <a:t>] ∪ </a:t>
            </a:r>
            <a:r>
              <a:rPr lang="en-US" i="1" dirty="0"/>
              <a:t>A </a:t>
            </a:r>
            <a:endParaRPr lang="en-US" dirty="0"/>
          </a:p>
          <a:p>
            <a:r>
              <a:rPr lang="en-US" b="1" dirty="0"/>
              <a:t>   for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−2 </a:t>
            </a:r>
            <a:r>
              <a:rPr lang="en-US" b="1" dirty="0" err="1"/>
              <a:t>downto</a:t>
            </a:r>
            <a:r>
              <a:rPr lang="en-US" dirty="0"/>
              <a:t> 0 </a:t>
            </a:r>
            <a:r>
              <a:rPr lang="en-US" b="1" dirty="0"/>
              <a:t>do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←</a:t>
            </a:r>
            <a:r>
              <a:rPr lang="en-US" i="1" dirty="0"/>
              <a:t>i</a:t>
            </a:r>
            <a:r>
              <a:rPr lang="en-US" dirty="0"/>
              <a:t>+1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−1 </a:t>
            </a:r>
            <a:r>
              <a:rPr lang="en-US" b="1" dirty="0"/>
              <a:t>do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b="1" dirty="0"/>
              <a:t>for all </a:t>
            </a:r>
            <a:r>
              <a:rPr lang="en-US" dirty="0"/>
              <a:t>{</a:t>
            </a:r>
            <a:r>
              <a:rPr lang="en-US" i="1" dirty="0"/>
              <a:t>A</a:t>
            </a:r>
            <a:r>
              <a:rPr lang="en-US" dirty="0"/>
              <a:t>|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n-US" i="1" dirty="0"/>
              <a:t>BC </a:t>
            </a:r>
            <a:r>
              <a:rPr lang="en-US" dirty="0"/>
              <a:t>∈ </a:t>
            </a:r>
            <a:r>
              <a:rPr lang="en-US" i="1" dirty="0"/>
              <a:t>grammar </a:t>
            </a:r>
            <a:r>
              <a:rPr lang="en-US" b="1" dirty="0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        </a:t>
            </a:r>
            <a:r>
              <a:rPr lang="en-US" i="1" dirty="0"/>
              <a:t>B </a:t>
            </a:r>
            <a:r>
              <a:rPr lang="en-US" dirty="0"/>
              <a:t>∈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k</a:t>
            </a:r>
            <a:r>
              <a:rPr lang="en-US" dirty="0"/>
              <a:t>] </a:t>
            </a:r>
            <a:r>
              <a:rPr lang="en-US" b="1" dirty="0"/>
              <a:t>and</a:t>
            </a:r>
            <a:br>
              <a:rPr lang="en-US" b="1" dirty="0"/>
            </a:br>
            <a:r>
              <a:rPr lang="en-US" b="1" dirty="0"/>
              <a:t>                     </a:t>
            </a:r>
            <a:r>
              <a:rPr lang="en-US" i="1" dirty="0"/>
              <a:t>C </a:t>
            </a:r>
            <a:r>
              <a:rPr lang="en-US" dirty="0"/>
              <a:t>∈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]}: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]←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] ∪ </a:t>
            </a:r>
            <a:r>
              <a:rPr lang="en-US" i="1" dirty="0"/>
              <a:t>A </a:t>
            </a:r>
            <a:endParaRPr lang="en-US" dirty="0"/>
          </a:p>
          <a:p>
            <a:endParaRPr lang="en-US" dirty="0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0EA1A67-81F9-A342-A14E-12F24F93C6F9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930951" y="2708248"/>
            <a:ext cx="286434" cy="423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FC33736-417F-004B-ABB6-D294E1A976F0}"/>
              </a:ext>
            </a:extLst>
          </p:cNvPr>
          <p:cNvSpPr txBox="1"/>
          <p:nvPr/>
        </p:nvSpPr>
        <p:spPr>
          <a:xfrm>
            <a:off x="118979" y="3062966"/>
            <a:ext cx="148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j iterates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over columns</a:t>
            </a: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B8F7D62-FDB8-1D49-80A1-5E89F081E8F1}"/>
              </a:ext>
            </a:extLst>
          </p:cNvPr>
          <p:cNvCxnSpPr>
            <a:cxnSpLocks/>
            <a:stCxn id="65" idx="0"/>
          </p:cNvCxnSpPr>
          <p:nvPr/>
        </p:nvCxnSpPr>
        <p:spPr>
          <a:xfrm rot="5400000" flipH="1" flipV="1">
            <a:off x="1021454" y="3735395"/>
            <a:ext cx="286432" cy="423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994986-CBB8-2949-8FFE-9EFF01774F79}"/>
              </a:ext>
            </a:extLst>
          </p:cNvPr>
          <p:cNvSpPr txBox="1"/>
          <p:nvPr/>
        </p:nvSpPr>
        <p:spPr>
          <a:xfrm>
            <a:off x="209481" y="4090112"/>
            <a:ext cx="148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iterates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over rows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07DBA1AE-CFFA-1641-908E-F549079E557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990638" y="4306281"/>
            <a:ext cx="788291" cy="5447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C4E46C1-5BDC-0E41-A6A9-5FC17346E3A7}"/>
              </a:ext>
            </a:extLst>
          </p:cNvPr>
          <p:cNvSpPr txBox="1"/>
          <p:nvPr/>
        </p:nvSpPr>
        <p:spPr>
          <a:xfrm>
            <a:off x="368728" y="4972793"/>
            <a:ext cx="1487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k iterates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split points between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2371795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vs Non-projective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vs Non-projective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1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Dependency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622941" cy="17543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nn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dobj</a:t>
            </a:r>
            <a:endParaRPr lang="en-US" sz="1800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34000" y="3878996"/>
            <a:ext cx="3608059" cy="2031325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4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ccomp</a:t>
            </a:r>
            <a:r>
              <a:rPr lang="en-US" sz="1800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Dependency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62400" y="3486840"/>
              <a:ext cx="4758840" cy="230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3040" y="3477480"/>
                <a:ext cx="4777560" cy="2323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622941" cy="17543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nn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dobj</a:t>
            </a:r>
            <a:endParaRPr lang="en-US" sz="1800" dirty="0">
              <a:latin typeface="+mj-lt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5334000" y="3878996"/>
            <a:ext cx="3608059" cy="2031325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4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ccomp</a:t>
            </a:r>
            <a:r>
              <a:rPr lang="en-US" sz="18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075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Running time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Transition-based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Beam search, i.e. </a:t>
              </a:r>
              <a:r>
                <a:rPr lang="en-US" i="1" dirty="0"/>
                <a:t>k</a:t>
              </a:r>
              <a:r>
                <a:rPr lang="en-US" dirty="0"/>
                <a:t>-best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Graph-based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used to score whole trees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C387B3-5922-A741-9D87-FC32A81D9AA0}"/>
              </a:ext>
            </a:extLst>
          </p:cNvPr>
          <p:cNvGrpSpPr/>
          <p:nvPr/>
        </p:nvGrpSpPr>
        <p:grpSpPr>
          <a:xfrm>
            <a:off x="5372356" y="1737361"/>
            <a:ext cx="3522897" cy="4464693"/>
            <a:chOff x="4394897" y="1580696"/>
            <a:chExt cx="3522897" cy="446469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D7F5AD-1F02-FF49-8314-8B52B6E7E42A}"/>
                </a:ext>
              </a:extLst>
            </p:cNvPr>
            <p:cNvSpPr/>
            <p:nvPr/>
          </p:nvSpPr>
          <p:spPr>
            <a:xfrm>
              <a:off x="439745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[0,1]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99D3E9-FE7A-1940-A70A-66D28C080384}"/>
                </a:ext>
              </a:extLst>
            </p:cNvPr>
            <p:cNvSpPr/>
            <p:nvPr/>
          </p:nvSpPr>
          <p:spPr>
            <a:xfrm>
              <a:off x="510143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[0,2]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2B216C-F776-2B48-B755-73DBC6603DBE}"/>
                </a:ext>
              </a:extLst>
            </p:cNvPr>
            <p:cNvSpPr/>
            <p:nvPr/>
          </p:nvSpPr>
          <p:spPr>
            <a:xfrm>
              <a:off x="580541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[0,3]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882808-9974-D748-9FFD-29D582F9A307}"/>
                </a:ext>
              </a:extLst>
            </p:cNvPr>
            <p:cNvSpPr/>
            <p:nvPr/>
          </p:nvSpPr>
          <p:spPr>
            <a:xfrm>
              <a:off x="650939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[0,4]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8BB69D3-AAF0-374E-A698-203917D3F456}"/>
                </a:ext>
              </a:extLst>
            </p:cNvPr>
            <p:cNvSpPr/>
            <p:nvPr/>
          </p:nvSpPr>
          <p:spPr>
            <a:xfrm>
              <a:off x="7213373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[0,5]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897554E-8906-844E-BE0A-8D1404BADAF6}"/>
                </a:ext>
              </a:extLst>
            </p:cNvPr>
            <p:cNvSpPr/>
            <p:nvPr/>
          </p:nvSpPr>
          <p:spPr>
            <a:xfrm>
              <a:off x="5101431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[1,2]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887FE1-C408-894F-92FB-33955C128F58}"/>
                </a:ext>
              </a:extLst>
            </p:cNvPr>
            <p:cNvSpPr/>
            <p:nvPr/>
          </p:nvSpPr>
          <p:spPr>
            <a:xfrm>
              <a:off x="580541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[1,3]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4F1D5D-897B-0840-B4D4-39356E466641}"/>
                </a:ext>
              </a:extLst>
            </p:cNvPr>
            <p:cNvSpPr/>
            <p:nvPr/>
          </p:nvSpPr>
          <p:spPr>
            <a:xfrm>
              <a:off x="650939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[1,4]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A1A3AF-08EC-D641-9AED-752BE84D50CC}"/>
                </a:ext>
              </a:extLst>
            </p:cNvPr>
            <p:cNvSpPr/>
            <p:nvPr/>
          </p:nvSpPr>
          <p:spPr>
            <a:xfrm>
              <a:off x="7213373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[1,5]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AFB9B8-681B-734E-8A31-1807539A987B}"/>
                </a:ext>
              </a:extLst>
            </p:cNvPr>
            <p:cNvSpPr/>
            <p:nvPr/>
          </p:nvSpPr>
          <p:spPr>
            <a:xfrm>
              <a:off x="580541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[2,3]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4AC075-FD02-1946-866A-2C1A8E6BF3AE}"/>
                </a:ext>
              </a:extLst>
            </p:cNvPr>
            <p:cNvSpPr/>
            <p:nvPr/>
          </p:nvSpPr>
          <p:spPr>
            <a:xfrm>
              <a:off x="650939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[2,4]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C81D4F-15D4-104B-890E-2E50538FBBC6}"/>
                </a:ext>
              </a:extLst>
            </p:cNvPr>
            <p:cNvSpPr/>
            <p:nvPr/>
          </p:nvSpPr>
          <p:spPr>
            <a:xfrm>
              <a:off x="7213373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[2,5]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85D551-1056-FF43-843B-94618C558FB0}"/>
                </a:ext>
              </a:extLst>
            </p:cNvPr>
            <p:cNvSpPr/>
            <p:nvPr/>
          </p:nvSpPr>
          <p:spPr>
            <a:xfrm>
              <a:off x="6509392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[3,4]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4F4806-B923-1C49-A66A-478E83A8A3FC}"/>
                </a:ext>
              </a:extLst>
            </p:cNvPr>
            <p:cNvSpPr/>
            <p:nvPr/>
          </p:nvSpPr>
          <p:spPr>
            <a:xfrm>
              <a:off x="7213373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[3,5]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BC690B-91E8-3B43-A307-345080A6A2A5}"/>
                </a:ext>
              </a:extLst>
            </p:cNvPr>
            <p:cNvSpPr/>
            <p:nvPr/>
          </p:nvSpPr>
          <p:spPr>
            <a:xfrm>
              <a:off x="7213814" y="534140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[4,5]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DD21CF-97C6-7344-BAD7-BDA3E243C68E}"/>
                </a:ext>
              </a:extLst>
            </p:cNvPr>
            <p:cNvSpPr txBox="1"/>
            <p:nvPr/>
          </p:nvSpPr>
          <p:spPr>
            <a:xfrm>
              <a:off x="4394897" y="211408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DF9EA6-FE6B-3541-A2E0-F4E740518826}"/>
                </a:ext>
              </a:extLst>
            </p:cNvPr>
            <p:cNvSpPr txBox="1"/>
            <p:nvPr/>
          </p:nvSpPr>
          <p:spPr>
            <a:xfrm>
              <a:off x="5203993" y="211408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7082E-FD0A-F74B-8783-B4CAF38021FC}"/>
                </a:ext>
              </a:extLst>
            </p:cNvPr>
            <p:cNvSpPr txBox="1"/>
            <p:nvPr/>
          </p:nvSpPr>
          <p:spPr>
            <a:xfrm>
              <a:off x="5824041" y="2115575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06399D-CFA7-844A-BDF4-DB20ED750CF3}"/>
                </a:ext>
              </a:extLst>
            </p:cNvPr>
            <p:cNvSpPr txBox="1"/>
            <p:nvPr/>
          </p:nvSpPr>
          <p:spPr>
            <a:xfrm>
              <a:off x="6394203" y="211769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19CDBA-0F61-B642-ACAC-F4B2B0A659F4}"/>
                </a:ext>
              </a:extLst>
            </p:cNvPr>
            <p:cNvSpPr txBox="1"/>
            <p:nvPr/>
          </p:nvSpPr>
          <p:spPr>
            <a:xfrm>
              <a:off x="7253001" y="211046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99B1CA7-F040-EC42-9F31-AE798413B460}"/>
                </a:ext>
              </a:extLst>
            </p:cNvPr>
            <p:cNvGrpSpPr/>
            <p:nvPr/>
          </p:nvGrpSpPr>
          <p:grpSpPr>
            <a:xfrm>
              <a:off x="5154070" y="4112155"/>
              <a:ext cx="367748" cy="1600200"/>
              <a:chOff x="5154070" y="4112155"/>
              <a:chExt cx="367748" cy="160020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920068E-9F4F-6845-BF6C-5BBE5CF7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1818" y="4112155"/>
                <a:ext cx="0" cy="16002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726329D-7363-2049-A08F-F800AC59BAAC}"/>
                  </a:ext>
                </a:extLst>
              </p:cNvPr>
              <p:cNvSpPr txBox="1"/>
              <p:nvPr/>
            </p:nvSpPr>
            <p:spPr>
              <a:xfrm>
                <a:off x="5154070" y="4943729"/>
                <a:ext cx="240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endParaRPr lang="en-US" b="1" i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31D8FB-D728-6040-88B9-35FB4752421F}"/>
                </a:ext>
              </a:extLst>
            </p:cNvPr>
            <p:cNvGrpSpPr/>
            <p:nvPr/>
          </p:nvGrpSpPr>
          <p:grpSpPr>
            <a:xfrm>
              <a:off x="4829931" y="1580696"/>
              <a:ext cx="2242192" cy="437423"/>
              <a:chOff x="4829931" y="1580696"/>
              <a:chExt cx="2242192" cy="43742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798D22D-7448-D441-A226-8630E894C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931" y="2018118"/>
                <a:ext cx="224219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AB69A1-7A91-6A41-94D9-4107ED1F70E2}"/>
                  </a:ext>
                </a:extLst>
              </p:cNvPr>
              <p:cNvSpPr/>
              <p:nvPr/>
            </p:nvSpPr>
            <p:spPr>
              <a:xfrm>
                <a:off x="5805411" y="1580696"/>
                <a:ext cx="243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accent1"/>
                    </a:solidFill>
                  </a:rPr>
                  <a:t>j</a:t>
                </a:r>
              </a:p>
            </p:txBody>
          </p:sp>
        </p:grpSp>
      </p:grp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24D5C71-2382-4E4B-A632-486B7F519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4520693" cy="4023360"/>
          </a:xfrm>
        </p:spPr>
        <p:txBody>
          <a:bodyPr>
            <a:normAutofit/>
          </a:bodyPr>
          <a:lstStyle/>
          <a:p>
            <a:r>
              <a:rPr lang="en-US" b="1" dirty="0"/>
              <a:t>function</a:t>
            </a:r>
            <a:r>
              <a:rPr lang="en-US" dirty="0"/>
              <a:t> CKY-PARSE(</a:t>
            </a:r>
            <a:r>
              <a:rPr lang="en-US" i="1" dirty="0"/>
              <a:t>words, grammar</a:t>
            </a:r>
            <a:r>
              <a:rPr lang="en-US" dirty="0"/>
              <a:t>)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i="1" dirty="0"/>
              <a:t>table </a:t>
            </a:r>
            <a:endParaRPr lang="en-US" dirty="0"/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 err="1"/>
              <a:t>j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1 </a:t>
            </a:r>
            <a:r>
              <a:rPr lang="en-US" b="1" dirty="0"/>
              <a:t>to</a:t>
            </a:r>
            <a:r>
              <a:rPr lang="en-US" dirty="0"/>
              <a:t> LENGTH(</a:t>
            </a:r>
            <a:r>
              <a:rPr lang="en-US" i="1" dirty="0"/>
              <a:t>words</a:t>
            </a:r>
            <a:r>
              <a:rPr lang="en-US" dirty="0"/>
              <a:t>) do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/>
              <a:t>record POS tags for word j in cell [j,j-1]</a:t>
            </a:r>
            <a:endParaRPr lang="en-US" dirty="0"/>
          </a:p>
          <a:p>
            <a:r>
              <a:rPr lang="en-US" b="1" dirty="0"/>
              <a:t>   for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−2 </a:t>
            </a:r>
            <a:r>
              <a:rPr lang="en-US" b="1" dirty="0" err="1"/>
              <a:t>downto</a:t>
            </a:r>
            <a:r>
              <a:rPr lang="en-US" dirty="0"/>
              <a:t> 0 </a:t>
            </a:r>
            <a:r>
              <a:rPr lang="en-US" b="1" dirty="0"/>
              <a:t>do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←</a:t>
            </a:r>
            <a:r>
              <a:rPr lang="en-US" i="1" dirty="0"/>
              <a:t>i</a:t>
            </a:r>
            <a:r>
              <a:rPr lang="en-US" dirty="0"/>
              <a:t>+1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−1 </a:t>
            </a:r>
            <a:r>
              <a:rPr lang="en-US" b="1" dirty="0"/>
              <a:t>do</a:t>
            </a:r>
            <a:br>
              <a:rPr lang="en-US" b="1" dirty="0"/>
            </a:br>
            <a:r>
              <a:rPr lang="en-US" b="1" dirty="0"/>
              <a:t>           find all rules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n-US" i="1" dirty="0"/>
              <a:t>BC, such that</a:t>
            </a:r>
            <a:br>
              <a:rPr lang="en-US" i="1" dirty="0"/>
            </a:br>
            <a:r>
              <a:rPr lang="en-US" i="1" dirty="0"/>
              <a:t>              </a:t>
            </a:r>
            <a:r>
              <a:rPr lang="en-US" dirty="0"/>
              <a:t> B spans </a:t>
            </a:r>
            <a:r>
              <a:rPr lang="en-US" dirty="0" err="1"/>
              <a:t>i</a:t>
            </a:r>
            <a:r>
              <a:rPr lang="en-US" dirty="0"/>
              <a:t>-k,</a:t>
            </a:r>
            <a:br>
              <a:rPr lang="en-US" dirty="0"/>
            </a:br>
            <a:r>
              <a:rPr lang="en-US" dirty="0"/>
              <a:t>               C spans k-j</a:t>
            </a:r>
            <a:br>
              <a:rPr lang="en-US" dirty="0"/>
            </a:br>
            <a:r>
              <a:rPr lang="en-US" dirty="0"/>
              <a:t>            and then record A in cell 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best</a:t>
            </a:r>
            <a:r>
              <a:rPr lang="en-US" dirty="0"/>
              <a:t> parse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CC98D-4C87-D44C-9D08-433E9599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049866"/>
          </a:xfrm>
        </p:spPr>
        <p:txBody>
          <a:bodyPr/>
          <a:lstStyle/>
          <a:p>
            <a:r>
              <a:rPr lang="en-US" dirty="0"/>
              <a:t>CKY parsing record </a:t>
            </a:r>
            <a:r>
              <a:rPr lang="en-US" b="1" dirty="0"/>
              <a:t>ALL</a:t>
            </a:r>
            <a:r>
              <a:rPr lang="en-US" dirty="0"/>
              <a:t> possible parses into the table.  How do we figure out what the best parse is for a sentence?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AEF1-C4C1-6F42-9353-D90B362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30" y="2810909"/>
            <a:ext cx="2514600" cy="3545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116B6-B3F0-B248-8BF3-D7279319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20390"/>
            <a:ext cx="2755900" cy="38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8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 flies like an arrow.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2327049"/>
            <a:ext cx="6477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 flies like an arrow.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97157"/>
            <a:ext cx="7587061" cy="4593118"/>
          </a:xfrm>
          <a:prstGeom prst="rect">
            <a:avLst/>
          </a:prstGeom>
        </p:spPr>
      </p:pic>
      <p:sp>
        <p:nvSpPr>
          <p:cNvPr id="8" name="Rectangle 7">
            <a:hlinkClick r:id="rId4"/>
          </p:cNvPr>
          <p:cNvSpPr/>
          <p:nvPr/>
        </p:nvSpPr>
        <p:spPr>
          <a:xfrm>
            <a:off x="180092" y="653634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demo.allennlp.org</a:t>
            </a:r>
            <a:r>
              <a:rPr lang="en-US" sz="1400" dirty="0">
                <a:hlinkClick r:id="rId4"/>
              </a:rPr>
              <a:t>/constituency-parsing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137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2327049"/>
            <a:ext cx="6477000" cy="43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26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39254</TotalTime>
  <Words>2486</Words>
  <Application>Microsoft Macintosh PowerPoint</Application>
  <PresentationFormat>On-screen Show (4:3)</PresentationFormat>
  <Paragraphs>423</Paragraphs>
  <Slides>51</Slides>
  <Notes>39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Lucida Sans</vt:lpstr>
      <vt:lpstr>Times</vt:lpstr>
      <vt:lpstr>Retrospect</vt:lpstr>
      <vt:lpstr>Statistical Constituency Parsing</vt:lpstr>
      <vt:lpstr>Recap: CKY Algorithm</vt:lpstr>
      <vt:lpstr>Recap: CKY Algorithm</vt:lpstr>
      <vt:lpstr>Recap: CKY Algorithm</vt:lpstr>
      <vt:lpstr>Recap: CKY Algorithm</vt:lpstr>
      <vt:lpstr>Find best parse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Formal Definition of a CFG</vt:lpstr>
      <vt:lpstr>Formal Definition of a PCFG</vt:lpstr>
      <vt:lpstr>PowerPoint Presentation</vt:lpstr>
      <vt:lpstr>Probabilistic CFGs</vt:lpstr>
      <vt:lpstr>Probability of a parse</vt:lpstr>
      <vt:lpstr>Probability of a parse</vt:lpstr>
      <vt:lpstr>Find best parse = most probable parse</vt:lpstr>
      <vt:lpstr>Find best parse = most probable parse</vt:lpstr>
      <vt:lpstr>Finding best parse 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Dependency Trees</vt:lpstr>
      <vt:lpstr>Projective vs Non-projective</vt:lpstr>
      <vt:lpstr>Projective vs Non-projective</vt:lpstr>
      <vt:lpstr>Evaluating Dependency Parses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1951</cp:revision>
  <cp:lastPrinted>2019-04-24T19:17:55Z</cp:lastPrinted>
  <dcterms:created xsi:type="dcterms:W3CDTF">2009-06-12T17:14:38Z</dcterms:created>
  <dcterms:modified xsi:type="dcterms:W3CDTF">2020-03-04T18:15:35Z</dcterms:modified>
</cp:coreProperties>
</file>